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3.xml" ContentType="application/vnd.openxmlformats-officedocument.drawingml.chartshapes+xml"/>
  <Override PartName="/ppt/charts/chart16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9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0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4.xml" ContentType="application/vnd.openxmlformats-officedocument.drawingml.chartshapes+xml"/>
  <Override PartName="/ppt/charts/chart21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2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8.xml" ContentType="application/vnd.openxmlformats-officedocument.presentationml.notesSlide+xml"/>
  <Override PartName="/ppt/charts/chart23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4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5.xml" ContentType="application/vnd.openxmlformats-officedocument.drawingml.chartshapes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rawings/drawing6.xml" ContentType="application/vnd.openxmlformats-officedocument.drawingml.chartshapes+xml"/>
  <Override PartName="/ppt/charts/chart33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4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5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6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7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8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drawings/drawing7.xml" ContentType="application/vnd.openxmlformats-officedocument.drawingml.chartshapes+xml"/>
  <Override PartName="/ppt/charts/chart39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0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1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2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3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4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drawings/drawing8.xml" ContentType="application/vnd.openxmlformats-officedocument.drawingml.chartshapes+xml"/>
  <Override PartName="/ppt/charts/chart45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6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7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8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9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0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drawings/drawing9.xml" ContentType="application/vnd.openxmlformats-officedocument.drawingml.chartshapes+xml"/>
  <Override PartName="/ppt/charts/chart51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2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3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4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5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6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drawings/drawing10.xml" ContentType="application/vnd.openxmlformats-officedocument.drawingml.chartshapes+xml"/>
  <Override PartName="/ppt/charts/chart57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8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9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0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61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62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drawings/drawing11.xml" ContentType="application/vnd.openxmlformats-officedocument.drawingml.chartshapes+xml"/>
  <Override PartName="/ppt/charts/chart63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4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5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6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7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8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drawings/drawing12.xml" ContentType="application/vnd.openxmlformats-officedocument.drawingml.chartshapes+xml"/>
  <Override PartName="/ppt/charts/chart69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70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9.xml" ContentType="application/vnd.openxmlformats-officedocument.presentationml.notesSlide+xml"/>
  <Override PartName="/ppt/charts/chart71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theme/themeOverride2.xml" ContentType="application/vnd.openxmlformats-officedocument.themeOverride+xml"/>
  <Override PartName="/ppt/charts/chart72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73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74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5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6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7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78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79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charts/chart80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charts/chart81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82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83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charts/chart84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charts/chart85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86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10.xml" ContentType="application/vnd.openxmlformats-officedocument.presentationml.notesSlide+xml"/>
  <Override PartName="/ppt/charts/chart87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charts/chart88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charts/chart89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charts/chart90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charts/chart91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charts/chart92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notesSlides/notesSlide11.xml" ContentType="application/vnd.openxmlformats-officedocument.presentationml.notesSlide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77" r:id="rId2"/>
    <p:sldId id="385" r:id="rId3"/>
    <p:sldId id="2890" r:id="rId4"/>
    <p:sldId id="402" r:id="rId5"/>
    <p:sldId id="392" r:id="rId6"/>
    <p:sldId id="2892" r:id="rId7"/>
    <p:sldId id="403" r:id="rId8"/>
    <p:sldId id="431" r:id="rId9"/>
    <p:sldId id="432" r:id="rId10"/>
    <p:sldId id="447" r:id="rId11"/>
    <p:sldId id="2891" r:id="rId12"/>
    <p:sldId id="410" r:id="rId13"/>
    <p:sldId id="411" r:id="rId14"/>
    <p:sldId id="412" r:id="rId15"/>
    <p:sldId id="413" r:id="rId16"/>
    <p:sldId id="415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24" r:id="rId26"/>
    <p:sldId id="449" r:id="rId27"/>
    <p:sldId id="450" r:id="rId28"/>
    <p:sldId id="451" r:id="rId29"/>
    <p:sldId id="452" r:id="rId30"/>
    <p:sldId id="454" r:id="rId31"/>
    <p:sldId id="455" r:id="rId32"/>
    <p:sldId id="456" r:id="rId33"/>
    <p:sldId id="457" r:id="rId34"/>
    <p:sldId id="461" r:id="rId35"/>
    <p:sldId id="458" r:id="rId36"/>
    <p:sldId id="459" r:id="rId37"/>
    <p:sldId id="460" r:id="rId38"/>
    <p:sldId id="427" r:id="rId39"/>
    <p:sldId id="428" r:id="rId40"/>
    <p:sldId id="429" r:id="rId41"/>
    <p:sldId id="430" r:id="rId42"/>
    <p:sldId id="395" r:id="rId43"/>
    <p:sldId id="394" r:id="rId44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B0F0"/>
    <a:srgbClr val="006865"/>
    <a:srgbClr val="012FFF"/>
    <a:srgbClr val="0032FF"/>
    <a:srgbClr val="F78853"/>
    <a:srgbClr val="119B58"/>
    <a:srgbClr val="559855"/>
    <a:srgbClr val="002060"/>
    <a:srgbClr val="006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969" autoAdjust="0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222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chartUserShapes" Target="../drawings/drawing6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chartUserShapes" Target="../drawings/drawing7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chartUserShapes" Target="../drawings/drawing8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chartUserShapes" Target="../drawings/drawing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2.xml"/><Relationship Id="rId1" Type="http://schemas.microsoft.com/office/2011/relationships/chartStyle" Target="style52.xml"/><Relationship Id="rId4" Type="http://schemas.openxmlformats.org/officeDocument/2006/relationships/chartUserShapes" Target="../drawings/drawing10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58.xml"/><Relationship Id="rId1" Type="http://schemas.microsoft.com/office/2011/relationships/chartStyle" Target="style58.xml"/><Relationship Id="rId4" Type="http://schemas.openxmlformats.org/officeDocument/2006/relationships/chartUserShapes" Target="../drawings/drawing11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4.xml"/><Relationship Id="rId1" Type="http://schemas.microsoft.com/office/2011/relationships/chartStyle" Target="style64.xml"/><Relationship Id="rId4" Type="http://schemas.openxmlformats.org/officeDocument/2006/relationships/chartUserShapes" Target="../drawings/drawing12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7.xml"/><Relationship Id="rId1" Type="http://schemas.microsoft.com/office/2011/relationships/chartStyle" Target="style67.xml"/><Relationship Id="rId4" Type="http://schemas.openxmlformats.org/officeDocument/2006/relationships/package" Target="../embeddings/Microsoft_Excel_Worksheet70.xlsx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1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9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9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51107448589432"/>
          <c:y val="5.0995947331930587E-2"/>
          <c:w val="0.68751653177125505"/>
          <c:h val="0.901045718264799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dPt>
            <c:idx val="0"/>
            <c:bubble3D val="0"/>
            <c:explosion val="15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26-4E4D-ABD9-3D56F9C8BCD8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26-4E4D-ABD9-3D56F9C8BCD8}"/>
              </c:ext>
            </c:extLst>
          </c:dPt>
          <c:dLbls>
            <c:dLbl>
              <c:idx val="0"/>
              <c:layout>
                <c:manualLayout>
                  <c:x val="0.11628512731264713"/>
                  <c:y val="-0.16511903485173698"/>
                </c:manualLayout>
              </c:layout>
              <c:spPr>
                <a:noFill/>
                <a:ln>
                  <a:solidFill>
                    <a:srgbClr val="FF0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14709026424"/>
                      <c:h val="0.2113882540598429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326-4E4D-ABD9-3D56F9C8BCD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26-4E4D-ABD9-3D56F9C8BCD8}"/>
                </c:ext>
              </c:extLst>
            </c:dLbl>
            <c:spPr>
              <a:noFill/>
              <a:ln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0.30099999999999999</c:v>
                </c:pt>
                <c:pt idx="1">
                  <c:v>0.69900000000000007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26-4E4D-ABD9-3D56F9C8B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550210177446615E-2"/>
          <c:y val="0.20802129351823415"/>
          <c:w val="0.97689957964510676"/>
          <c:h val="0.593570365470481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TCB</c:v>
                </c:pt>
              </c:strCache>
            </c:strRef>
          </c:tx>
          <c:spPr>
            <a:ln w="28575" cap="rnd">
              <a:solidFill>
                <a:srgbClr val="E83B45"/>
              </a:solidFill>
              <a:round/>
            </a:ln>
            <a:effectLst/>
          </c:spPr>
          <c:marker>
            <c:symbol val="none"/>
          </c:marker>
          <c:dLbls>
            <c:dLbl>
              <c:idx val="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A6C-4359-919D-4779A63113B3}"/>
                </c:ext>
              </c:extLst>
            </c:dLbl>
            <c:dLbl>
              <c:idx val="1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A6C-4359-919D-4779A63113B3}"/>
                </c:ext>
              </c:extLst>
            </c:dLbl>
            <c:numFmt formatCode="#,###.#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34890</c:v>
                </c:pt>
                <c:pt idx="1">
                  <c:v>36631</c:v>
                </c:pt>
                <c:pt idx="2">
                  <c:v>96498</c:v>
                </c:pt>
                <c:pt idx="3" formatCode="#,##0">
                  <c:v>102024</c:v>
                </c:pt>
                <c:pt idx="4">
                  <c:v>176093</c:v>
                </c:pt>
                <c:pt idx="5" formatCode="#,##0">
                  <c:v>54013</c:v>
                </c:pt>
                <c:pt idx="6" formatCode="#,##0">
                  <c:v>49869</c:v>
                </c:pt>
                <c:pt idx="7">
                  <c:v>43188</c:v>
                </c:pt>
                <c:pt idx="8" formatCode="#,##0">
                  <c:v>51258</c:v>
                </c:pt>
                <c:pt idx="9" formatCode="#,##0">
                  <c:v>77226</c:v>
                </c:pt>
                <c:pt idx="10">
                  <c:v>71580</c:v>
                </c:pt>
                <c:pt idx="11">
                  <c:v>530891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34D-49FB-B6E2-7F1CD874D6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VIB</c:v>
                </c:pt>
              </c:strCache>
            </c:strRef>
          </c:tx>
          <c:spPr>
            <a:ln w="28575" cap="rnd">
              <a:solidFill>
                <a:srgbClr val="FFB800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DA6C-4359-919D-4779A63113B3}"/>
                </c:ext>
              </c:extLst>
            </c:dLbl>
            <c:dLbl>
              <c:idx val="11"/>
              <c:layout>
                <c:manualLayout>
                  <c:x val="-6.8871166457029772E-4"/>
                  <c:y val="-3.78038696874483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BE7-4A72-8758-0B94C4C6047B}"/>
                </c:ext>
              </c:extLst>
            </c:dLbl>
            <c:numFmt formatCode="#,###.#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5192</c:v>
                </c:pt>
                <c:pt idx="1">
                  <c:v>5739</c:v>
                </c:pt>
                <c:pt idx="2">
                  <c:v>5692</c:v>
                </c:pt>
                <c:pt idx="3" formatCode="#,##0">
                  <c:v>4147</c:v>
                </c:pt>
                <c:pt idx="4">
                  <c:v>32149</c:v>
                </c:pt>
                <c:pt idx="5" formatCode="#,##0">
                  <c:v>164797</c:v>
                </c:pt>
                <c:pt idx="6" formatCode="#,##0">
                  <c:v>7474</c:v>
                </c:pt>
                <c:pt idx="7">
                  <c:v>39072</c:v>
                </c:pt>
                <c:pt idx="8" formatCode="#,##0">
                  <c:v>73410</c:v>
                </c:pt>
                <c:pt idx="9" formatCode="#,##0">
                  <c:v>62093</c:v>
                </c:pt>
                <c:pt idx="10">
                  <c:v>54593</c:v>
                </c:pt>
                <c:pt idx="11">
                  <c:v>390348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834D-49FB-B6E2-7F1CD874D6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ln w="28575" cap="rnd">
              <a:solidFill>
                <a:srgbClr val="36C0F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21779</c:v>
                </c:pt>
                <c:pt idx="1">
                  <c:v>11287</c:v>
                </c:pt>
                <c:pt idx="2">
                  <c:v>22021</c:v>
                </c:pt>
                <c:pt idx="3" formatCode="#,##0">
                  <c:v>15395</c:v>
                </c:pt>
                <c:pt idx="4">
                  <c:v>23372</c:v>
                </c:pt>
                <c:pt idx="5" formatCode="#,##0">
                  <c:v>47684</c:v>
                </c:pt>
                <c:pt idx="6" formatCode="#,##0">
                  <c:v>38804</c:v>
                </c:pt>
                <c:pt idx="7">
                  <c:v>18951</c:v>
                </c:pt>
                <c:pt idx="8" formatCode="#,##0">
                  <c:v>21762</c:v>
                </c:pt>
                <c:pt idx="9" formatCode="#,##0">
                  <c:v>39814</c:v>
                </c:pt>
                <c:pt idx="10">
                  <c:v>24895</c:v>
                </c:pt>
                <c:pt idx="11">
                  <c:v>18682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834D-49FB-B6E2-7F1CD874D6A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TPB</c:v>
                </c:pt>
              </c:strCache>
            </c:strRef>
          </c:tx>
          <c:spPr>
            <a:ln w="28575" cap="rnd">
              <a:solidFill>
                <a:srgbClr val="501F7A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18667</c:v>
                </c:pt>
                <c:pt idx="1">
                  <c:v>6323</c:v>
                </c:pt>
                <c:pt idx="2">
                  <c:v>4213</c:v>
                </c:pt>
                <c:pt idx="3" formatCode="#,##0">
                  <c:v>9577</c:v>
                </c:pt>
                <c:pt idx="4" formatCode="#,##0">
                  <c:v>12921</c:v>
                </c:pt>
                <c:pt idx="5" formatCode="#,##0">
                  <c:v>7421</c:v>
                </c:pt>
                <c:pt idx="6" formatCode="#,##0">
                  <c:v>8200</c:v>
                </c:pt>
                <c:pt idx="7">
                  <c:v>14495</c:v>
                </c:pt>
                <c:pt idx="8" formatCode="#,##0">
                  <c:v>43903</c:v>
                </c:pt>
                <c:pt idx="9" formatCode="#,##0">
                  <c:v>20366</c:v>
                </c:pt>
                <c:pt idx="10">
                  <c:v>15535</c:v>
                </c:pt>
                <c:pt idx="11">
                  <c:v>52402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34D-49FB-B6E2-7F1CD874D6A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VCB</c:v>
                </c:pt>
              </c:strCache>
            </c:strRef>
          </c:tx>
          <c:spPr>
            <a:ln w="28575" cap="rnd">
              <a:solidFill>
                <a:srgbClr val="36853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70892</c:v>
                </c:pt>
                <c:pt idx="1">
                  <c:v>12408</c:v>
                </c:pt>
                <c:pt idx="2">
                  <c:v>17794</c:v>
                </c:pt>
                <c:pt idx="3" formatCode="#,##0">
                  <c:v>12944</c:v>
                </c:pt>
                <c:pt idx="4" formatCode="#,##0">
                  <c:v>9405</c:v>
                </c:pt>
                <c:pt idx="5" formatCode="#,##0">
                  <c:v>13443</c:v>
                </c:pt>
                <c:pt idx="6" formatCode="#,##0">
                  <c:v>21679</c:v>
                </c:pt>
                <c:pt idx="7">
                  <c:v>50710</c:v>
                </c:pt>
                <c:pt idx="8" formatCode="#,##0">
                  <c:v>11123</c:v>
                </c:pt>
                <c:pt idx="9" formatCode="#,##0">
                  <c:v>23460</c:v>
                </c:pt>
                <c:pt idx="10">
                  <c:v>26206</c:v>
                </c:pt>
                <c:pt idx="11">
                  <c:v>92839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834D-49FB-B6E2-7F1CD874D6A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MBB</c:v>
                </c:pt>
              </c:strCache>
            </c:strRef>
          </c:tx>
          <c:spPr>
            <a:ln w="28575" cap="rnd">
              <a:solidFill>
                <a:srgbClr val="0066BC"/>
              </a:solidFill>
              <a:round/>
            </a:ln>
            <a:effectLst/>
          </c:spPr>
          <c:marker>
            <c:symbol val="none"/>
          </c:marker>
          <c:dLbls>
            <c:dLbl>
              <c:idx val="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A6C-4359-919D-4779A63113B3}"/>
                </c:ext>
              </c:extLst>
            </c:dLbl>
            <c:numFmt formatCode="#,###.#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Sheet1!$G$2:$G$13</c:f>
              <c:numCache>
                <c:formatCode>General</c:formatCode>
                <c:ptCount val="12"/>
                <c:pt idx="0">
                  <c:v>8503</c:v>
                </c:pt>
                <c:pt idx="1">
                  <c:v>11457</c:v>
                </c:pt>
                <c:pt idx="2">
                  <c:v>5894</c:v>
                </c:pt>
                <c:pt idx="3" formatCode="#,##0">
                  <c:v>8164</c:v>
                </c:pt>
                <c:pt idx="4" formatCode="#,##0">
                  <c:v>12776</c:v>
                </c:pt>
                <c:pt idx="5" formatCode="#,##0">
                  <c:v>35338</c:v>
                </c:pt>
                <c:pt idx="6" formatCode="#,##0">
                  <c:v>36476</c:v>
                </c:pt>
                <c:pt idx="7" formatCode="#,##0">
                  <c:v>127109</c:v>
                </c:pt>
                <c:pt idx="8" formatCode="#,##0">
                  <c:v>29707</c:v>
                </c:pt>
                <c:pt idx="9" formatCode="#,##0">
                  <c:v>57662</c:v>
                </c:pt>
                <c:pt idx="10">
                  <c:v>32911</c:v>
                </c:pt>
                <c:pt idx="11">
                  <c:v>33975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834D-49FB-B6E2-7F1CD874D6A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VPB</c:v>
                </c:pt>
              </c:strCache>
            </c:strRef>
          </c:tx>
          <c:spPr>
            <a:ln w="28575" cap="rnd">
              <a:solidFill>
                <a:srgbClr val="36C675"/>
              </a:solidFill>
              <a:round/>
            </a:ln>
            <a:effectLst/>
          </c:spPr>
          <c:marker>
            <c:symbol val="none"/>
          </c:marker>
          <c:dLbls>
            <c:dLbl>
              <c:idx val="1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A6C-4359-919D-4779A63113B3}"/>
                </c:ext>
              </c:extLst>
            </c:dLbl>
            <c:numFmt formatCode="#,###.#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Sheet1!$H$2:$H$13</c:f>
              <c:numCache>
                <c:formatCode>General</c:formatCode>
                <c:ptCount val="12"/>
                <c:pt idx="0">
                  <c:v>23435</c:v>
                </c:pt>
                <c:pt idx="1">
                  <c:v>22964</c:v>
                </c:pt>
                <c:pt idx="2">
                  <c:v>45693</c:v>
                </c:pt>
                <c:pt idx="3" formatCode="#,##0">
                  <c:v>84980</c:v>
                </c:pt>
                <c:pt idx="4">
                  <c:v>56532</c:v>
                </c:pt>
                <c:pt idx="5" formatCode="#,##0">
                  <c:v>26652</c:v>
                </c:pt>
                <c:pt idx="6" formatCode="#,##0">
                  <c:v>38101</c:v>
                </c:pt>
                <c:pt idx="7">
                  <c:v>27098</c:v>
                </c:pt>
                <c:pt idx="8" formatCode="#,##0">
                  <c:v>55514</c:v>
                </c:pt>
                <c:pt idx="9">
                  <c:v>83187</c:v>
                </c:pt>
                <c:pt idx="10">
                  <c:v>30744</c:v>
                </c:pt>
                <c:pt idx="11">
                  <c:v>125361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834D-49FB-B6E2-7F1CD874D6A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MSB</c:v>
                </c:pt>
              </c:strCache>
            </c:strRef>
          </c:tx>
          <c:spPr>
            <a:ln w="28575" cap="rnd">
              <a:solidFill>
                <a:srgbClr val="D8520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A6C-4359-919D-4779A63113B3}"/>
                </c:ext>
              </c:extLst>
            </c:dLbl>
            <c:numFmt formatCode="#,###.#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Sheet1!$I$2:$I$13</c:f>
              <c:numCache>
                <c:formatCode>General</c:formatCode>
                <c:ptCount val="12"/>
                <c:pt idx="0">
                  <c:v>180556</c:v>
                </c:pt>
                <c:pt idx="1">
                  <c:v>7475</c:v>
                </c:pt>
                <c:pt idx="2">
                  <c:v>13827</c:v>
                </c:pt>
                <c:pt idx="3" formatCode="#,##0">
                  <c:v>11210</c:v>
                </c:pt>
                <c:pt idx="4">
                  <c:v>12225</c:v>
                </c:pt>
                <c:pt idx="5" formatCode="#,##0">
                  <c:v>12193</c:v>
                </c:pt>
                <c:pt idx="6" formatCode="#,##0">
                  <c:v>34996</c:v>
                </c:pt>
                <c:pt idx="7">
                  <c:v>17644</c:v>
                </c:pt>
                <c:pt idx="8" formatCode="#,##0">
                  <c:v>10332</c:v>
                </c:pt>
                <c:pt idx="9">
                  <c:v>29692</c:v>
                </c:pt>
                <c:pt idx="10">
                  <c:v>16734</c:v>
                </c:pt>
                <c:pt idx="11">
                  <c:v>32171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834D-49FB-B6E2-7F1CD874D6A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BIDV</c:v>
                </c:pt>
              </c:strCache>
            </c:strRef>
          </c:tx>
          <c:spPr>
            <a:ln w="28575" cap="rnd">
              <a:solidFill>
                <a:srgbClr val="0053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2/2022</c:v>
                </c:pt>
                <c:pt idx="1">
                  <c:v>3/2022</c:v>
                </c:pt>
                <c:pt idx="2">
                  <c:v>4/2022</c:v>
                </c:pt>
                <c:pt idx="3">
                  <c:v>5/2022</c:v>
                </c:pt>
                <c:pt idx="4">
                  <c:v>6/2022</c:v>
                </c:pt>
                <c:pt idx="5">
                  <c:v>7/2022</c:v>
                </c:pt>
                <c:pt idx="6">
                  <c:v>8/2022</c:v>
                </c:pt>
                <c:pt idx="7">
                  <c:v>9/2022</c:v>
                </c:pt>
                <c:pt idx="8">
                  <c:v>10/2022</c:v>
                </c:pt>
                <c:pt idx="9">
                  <c:v>11/2022</c:v>
                </c:pt>
                <c:pt idx="10">
                  <c:v>12/2022</c:v>
                </c:pt>
                <c:pt idx="11">
                  <c:v>1/2023</c:v>
                </c:pt>
              </c:strCache>
            </c:strRef>
          </c:cat>
          <c:val>
            <c:numRef>
              <c:f>Sheet1!$J$2:$J$13</c:f>
              <c:numCache>
                <c:formatCode>General</c:formatCode>
                <c:ptCount val="12"/>
                <c:pt idx="0">
                  <c:v>25549</c:v>
                </c:pt>
                <c:pt idx="1">
                  <c:v>24388</c:v>
                </c:pt>
                <c:pt idx="2">
                  <c:v>24545</c:v>
                </c:pt>
                <c:pt idx="3" formatCode="#,##0">
                  <c:v>26679</c:v>
                </c:pt>
                <c:pt idx="4">
                  <c:v>11677</c:v>
                </c:pt>
                <c:pt idx="5" formatCode="#,##0">
                  <c:v>13339</c:v>
                </c:pt>
                <c:pt idx="6" formatCode="#,##0">
                  <c:v>14281</c:v>
                </c:pt>
                <c:pt idx="7">
                  <c:v>15036</c:v>
                </c:pt>
                <c:pt idx="8" formatCode="#,##0">
                  <c:v>14346</c:v>
                </c:pt>
                <c:pt idx="9">
                  <c:v>28443</c:v>
                </c:pt>
                <c:pt idx="10">
                  <c:v>18781</c:v>
                </c:pt>
                <c:pt idx="11">
                  <c:v>39367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8-834D-49FB-B6E2-7F1CD874D6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23927248"/>
        <c:axId val="623926592"/>
      </c:lineChart>
      <c:catAx>
        <c:axId val="623927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Xu </a:t>
                </a:r>
                <a:r>
                  <a:rPr lang="en-US" sz="1400" b="1" dirty="0" err="1"/>
                  <a:t>hướng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thảo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luận</a:t>
                </a:r>
                <a:r>
                  <a:rPr lang="en-US" sz="1400" b="1" dirty="0"/>
                  <a:t> (02/2022 – 01/2023)</a:t>
                </a:r>
              </a:p>
            </c:rich>
          </c:tx>
          <c:layout>
            <c:manualLayout>
              <c:xMode val="edge"/>
              <c:yMode val="edge"/>
              <c:x val="0.35487658100231778"/>
              <c:y val="0.123242221644735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926592"/>
        <c:crosses val="autoZero"/>
        <c:auto val="1"/>
        <c:lblAlgn val="ctr"/>
        <c:lblOffset val="100"/>
        <c:noMultiLvlLbl val="0"/>
      </c:catAx>
      <c:valAx>
        <c:axId val="623926592"/>
        <c:scaling>
          <c:orientation val="minMax"/>
          <c:max val="550000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62392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666365035704965"/>
          <c:y val="0.90773764243583988"/>
          <c:w val="0.85162335563792013"/>
          <c:h val="6.82599006197484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491159616014619E-2"/>
          <c:y val="4.4028107544954814E-2"/>
          <c:w val="0.89192283891342861"/>
          <c:h val="0.724231175875306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TCB</c:v>
                </c:pt>
              </c:strCache>
            </c:strRef>
          </c:tx>
          <c:spPr>
            <a:ln w="28575" cap="rnd">
              <a:solidFill>
                <a:srgbClr val="E20613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3221</c:v>
                </c:pt>
                <c:pt idx="1">
                  <c:v>2727</c:v>
                </c:pt>
                <c:pt idx="2">
                  <c:v>193809</c:v>
                </c:pt>
                <c:pt idx="3">
                  <c:v>4470</c:v>
                </c:pt>
                <c:pt idx="4">
                  <c:v>6026</c:v>
                </c:pt>
                <c:pt idx="5">
                  <c:v>4405</c:v>
                </c:pt>
                <c:pt idx="6">
                  <c:v>4630</c:v>
                </c:pt>
                <c:pt idx="7">
                  <c:v>3115</c:v>
                </c:pt>
                <c:pt idx="8">
                  <c:v>3608</c:v>
                </c:pt>
                <c:pt idx="9">
                  <c:v>4523</c:v>
                </c:pt>
                <c:pt idx="10">
                  <c:v>188719</c:v>
                </c:pt>
                <c:pt idx="11">
                  <c:v>3871</c:v>
                </c:pt>
                <c:pt idx="12">
                  <c:v>4414</c:v>
                </c:pt>
                <c:pt idx="13">
                  <c:v>3429</c:v>
                </c:pt>
                <c:pt idx="14">
                  <c:v>3890</c:v>
                </c:pt>
                <c:pt idx="15">
                  <c:v>3997</c:v>
                </c:pt>
                <c:pt idx="16">
                  <c:v>3587</c:v>
                </c:pt>
                <c:pt idx="17">
                  <c:v>6421</c:v>
                </c:pt>
                <c:pt idx="18">
                  <c:v>10893</c:v>
                </c:pt>
                <c:pt idx="19">
                  <c:v>14426</c:v>
                </c:pt>
                <c:pt idx="20">
                  <c:v>6405</c:v>
                </c:pt>
                <c:pt idx="21">
                  <c:v>8106</c:v>
                </c:pt>
                <c:pt idx="22">
                  <c:v>3648</c:v>
                </c:pt>
                <c:pt idx="23">
                  <c:v>5328</c:v>
                </c:pt>
                <c:pt idx="24">
                  <c:v>3671</c:v>
                </c:pt>
                <c:pt idx="25">
                  <c:v>4529</c:v>
                </c:pt>
                <c:pt idx="26">
                  <c:v>3918</c:v>
                </c:pt>
                <c:pt idx="27">
                  <c:v>4981</c:v>
                </c:pt>
                <c:pt idx="28">
                  <c:v>6741</c:v>
                </c:pt>
                <c:pt idx="29">
                  <c:v>4686</c:v>
                </c:pt>
                <c:pt idx="30">
                  <c:v>4695</c:v>
                </c:pt>
                <c:pt idx="31">
                  <c:v>1103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3E0-4A96-A5F7-3EBA4F8948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VIB</c:v>
                </c:pt>
              </c:strCache>
            </c:strRef>
          </c:tx>
          <c:spPr>
            <a:ln w="28575">
              <a:solidFill>
                <a:srgbClr val="FFBC00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Sheet1!$C$2:$C$33</c:f>
              <c:numCache>
                <c:formatCode>General</c:formatCode>
                <c:ptCount val="32"/>
                <c:pt idx="0">
                  <c:v>222</c:v>
                </c:pt>
                <c:pt idx="1">
                  <c:v>110</c:v>
                </c:pt>
                <c:pt idx="2">
                  <c:v>191253</c:v>
                </c:pt>
                <c:pt idx="3">
                  <c:v>257</c:v>
                </c:pt>
                <c:pt idx="4">
                  <c:v>558</c:v>
                </c:pt>
                <c:pt idx="5">
                  <c:v>584</c:v>
                </c:pt>
                <c:pt idx="6">
                  <c:v>189</c:v>
                </c:pt>
                <c:pt idx="7">
                  <c:v>54</c:v>
                </c:pt>
                <c:pt idx="8">
                  <c:v>131</c:v>
                </c:pt>
                <c:pt idx="9">
                  <c:v>492</c:v>
                </c:pt>
                <c:pt idx="10">
                  <c:v>185481</c:v>
                </c:pt>
                <c:pt idx="11">
                  <c:v>477</c:v>
                </c:pt>
                <c:pt idx="12">
                  <c:v>189</c:v>
                </c:pt>
                <c:pt idx="13">
                  <c:v>144</c:v>
                </c:pt>
                <c:pt idx="14">
                  <c:v>207</c:v>
                </c:pt>
                <c:pt idx="15">
                  <c:v>314</c:v>
                </c:pt>
                <c:pt idx="16">
                  <c:v>431</c:v>
                </c:pt>
                <c:pt idx="17">
                  <c:v>435</c:v>
                </c:pt>
                <c:pt idx="18">
                  <c:v>361</c:v>
                </c:pt>
                <c:pt idx="19">
                  <c:v>3581</c:v>
                </c:pt>
                <c:pt idx="20">
                  <c:v>451</c:v>
                </c:pt>
                <c:pt idx="21">
                  <c:v>301</c:v>
                </c:pt>
                <c:pt idx="22">
                  <c:v>246</c:v>
                </c:pt>
                <c:pt idx="23">
                  <c:v>159</c:v>
                </c:pt>
                <c:pt idx="24">
                  <c:v>306</c:v>
                </c:pt>
                <c:pt idx="25">
                  <c:v>107</c:v>
                </c:pt>
                <c:pt idx="26">
                  <c:v>680</c:v>
                </c:pt>
                <c:pt idx="27">
                  <c:v>95</c:v>
                </c:pt>
                <c:pt idx="28">
                  <c:v>2381</c:v>
                </c:pt>
                <c:pt idx="29">
                  <c:v>44</c:v>
                </c:pt>
                <c:pt idx="30">
                  <c:v>108</c:v>
                </c:pt>
                <c:pt idx="31">
                  <c:v>570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3E0-4A96-A5F7-3EBA4F8948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ln w="28575">
              <a:solidFill>
                <a:srgbClr val="00AFF0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Sheet1!$D$2:$D$33</c:f>
              <c:numCache>
                <c:formatCode>General</c:formatCode>
                <c:ptCount val="32"/>
                <c:pt idx="0">
                  <c:v>755</c:v>
                </c:pt>
                <c:pt idx="1">
                  <c:v>209</c:v>
                </c:pt>
                <c:pt idx="2">
                  <c:v>176</c:v>
                </c:pt>
                <c:pt idx="3">
                  <c:v>565</c:v>
                </c:pt>
                <c:pt idx="4">
                  <c:v>916</c:v>
                </c:pt>
                <c:pt idx="5">
                  <c:v>397</c:v>
                </c:pt>
                <c:pt idx="6">
                  <c:v>271</c:v>
                </c:pt>
                <c:pt idx="7">
                  <c:v>137</c:v>
                </c:pt>
                <c:pt idx="8">
                  <c:v>195</c:v>
                </c:pt>
                <c:pt idx="9">
                  <c:v>721</c:v>
                </c:pt>
                <c:pt idx="10">
                  <c:v>807</c:v>
                </c:pt>
                <c:pt idx="11">
                  <c:v>633</c:v>
                </c:pt>
                <c:pt idx="12">
                  <c:v>675</c:v>
                </c:pt>
                <c:pt idx="13">
                  <c:v>350</c:v>
                </c:pt>
                <c:pt idx="14">
                  <c:v>358</c:v>
                </c:pt>
                <c:pt idx="15">
                  <c:v>412</c:v>
                </c:pt>
                <c:pt idx="16">
                  <c:v>246</c:v>
                </c:pt>
                <c:pt idx="17">
                  <c:v>1024</c:v>
                </c:pt>
                <c:pt idx="18">
                  <c:v>454</c:v>
                </c:pt>
                <c:pt idx="19">
                  <c:v>884</c:v>
                </c:pt>
                <c:pt idx="20">
                  <c:v>356</c:v>
                </c:pt>
                <c:pt idx="21">
                  <c:v>2311</c:v>
                </c:pt>
                <c:pt idx="22">
                  <c:v>699</c:v>
                </c:pt>
                <c:pt idx="23">
                  <c:v>922</c:v>
                </c:pt>
                <c:pt idx="24">
                  <c:v>537</c:v>
                </c:pt>
                <c:pt idx="25">
                  <c:v>557</c:v>
                </c:pt>
                <c:pt idx="26">
                  <c:v>154</c:v>
                </c:pt>
                <c:pt idx="27">
                  <c:v>494</c:v>
                </c:pt>
                <c:pt idx="28">
                  <c:v>2016</c:v>
                </c:pt>
                <c:pt idx="29">
                  <c:v>228</c:v>
                </c:pt>
                <c:pt idx="30">
                  <c:v>222</c:v>
                </c:pt>
                <c:pt idx="31">
                  <c:v>219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3E0-4A96-A5F7-3EBA4F8948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VCB</c:v>
                </c:pt>
              </c:strCache>
            </c:strRef>
          </c:tx>
          <c:spPr>
            <a:ln w="28575">
              <a:solidFill>
                <a:srgbClr val="368536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Sheet1!$E$2:$E$33</c:f>
              <c:numCache>
                <c:formatCode>General</c:formatCode>
                <c:ptCount val="32"/>
                <c:pt idx="0">
                  <c:v>4101</c:v>
                </c:pt>
                <c:pt idx="1">
                  <c:v>1067</c:v>
                </c:pt>
                <c:pt idx="2">
                  <c:v>607</c:v>
                </c:pt>
                <c:pt idx="3">
                  <c:v>1697</c:v>
                </c:pt>
                <c:pt idx="4">
                  <c:v>1403</c:v>
                </c:pt>
                <c:pt idx="5">
                  <c:v>1583</c:v>
                </c:pt>
                <c:pt idx="6">
                  <c:v>1276</c:v>
                </c:pt>
                <c:pt idx="7">
                  <c:v>1610</c:v>
                </c:pt>
                <c:pt idx="8">
                  <c:v>616</c:v>
                </c:pt>
                <c:pt idx="9">
                  <c:v>2106</c:v>
                </c:pt>
                <c:pt idx="10">
                  <c:v>3177</c:v>
                </c:pt>
                <c:pt idx="11">
                  <c:v>4233</c:v>
                </c:pt>
                <c:pt idx="12">
                  <c:v>3210</c:v>
                </c:pt>
                <c:pt idx="13">
                  <c:v>1556</c:v>
                </c:pt>
                <c:pt idx="14">
                  <c:v>2215</c:v>
                </c:pt>
                <c:pt idx="15">
                  <c:v>2444</c:v>
                </c:pt>
                <c:pt idx="16">
                  <c:v>2417</c:v>
                </c:pt>
                <c:pt idx="17">
                  <c:v>4710</c:v>
                </c:pt>
                <c:pt idx="18">
                  <c:v>3013</c:v>
                </c:pt>
                <c:pt idx="19">
                  <c:v>3958</c:v>
                </c:pt>
                <c:pt idx="20">
                  <c:v>3602</c:v>
                </c:pt>
                <c:pt idx="21">
                  <c:v>5523</c:v>
                </c:pt>
                <c:pt idx="22">
                  <c:v>8777</c:v>
                </c:pt>
                <c:pt idx="23">
                  <c:v>8192</c:v>
                </c:pt>
                <c:pt idx="24">
                  <c:v>6773</c:v>
                </c:pt>
                <c:pt idx="25">
                  <c:v>10385</c:v>
                </c:pt>
                <c:pt idx="26">
                  <c:v>409</c:v>
                </c:pt>
                <c:pt idx="27">
                  <c:v>764</c:v>
                </c:pt>
                <c:pt idx="28">
                  <c:v>638</c:v>
                </c:pt>
                <c:pt idx="29">
                  <c:v>515</c:v>
                </c:pt>
                <c:pt idx="30">
                  <c:v>259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3E0-4A96-A5F7-3EBA4F89489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MBB</c:v>
                </c:pt>
              </c:strCache>
            </c:strRef>
          </c:tx>
          <c:spPr>
            <a:ln w="28575">
              <a:solidFill>
                <a:srgbClr val="0066BC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Sheet1!$F$2:$F$33</c:f>
              <c:numCache>
                <c:formatCode>General</c:formatCode>
                <c:ptCount val="32"/>
                <c:pt idx="0">
                  <c:v>1067</c:v>
                </c:pt>
                <c:pt idx="1">
                  <c:v>5525</c:v>
                </c:pt>
                <c:pt idx="2">
                  <c:v>1069</c:v>
                </c:pt>
                <c:pt idx="3">
                  <c:v>2603</c:v>
                </c:pt>
                <c:pt idx="4">
                  <c:v>1687</c:v>
                </c:pt>
                <c:pt idx="5">
                  <c:v>861</c:v>
                </c:pt>
                <c:pt idx="6">
                  <c:v>877</c:v>
                </c:pt>
                <c:pt idx="7">
                  <c:v>1292</c:v>
                </c:pt>
                <c:pt idx="8">
                  <c:v>695</c:v>
                </c:pt>
                <c:pt idx="9">
                  <c:v>646</c:v>
                </c:pt>
                <c:pt idx="10">
                  <c:v>1377</c:v>
                </c:pt>
                <c:pt idx="11">
                  <c:v>990</c:v>
                </c:pt>
                <c:pt idx="12">
                  <c:v>1101</c:v>
                </c:pt>
                <c:pt idx="13">
                  <c:v>386</c:v>
                </c:pt>
                <c:pt idx="14">
                  <c:v>513</c:v>
                </c:pt>
                <c:pt idx="15">
                  <c:v>950</c:v>
                </c:pt>
                <c:pt idx="16">
                  <c:v>759</c:v>
                </c:pt>
                <c:pt idx="17">
                  <c:v>322</c:v>
                </c:pt>
                <c:pt idx="18">
                  <c:v>690</c:v>
                </c:pt>
                <c:pt idx="19">
                  <c:v>454</c:v>
                </c:pt>
                <c:pt idx="20">
                  <c:v>1098</c:v>
                </c:pt>
                <c:pt idx="21">
                  <c:v>604</c:v>
                </c:pt>
                <c:pt idx="22">
                  <c:v>2460</c:v>
                </c:pt>
                <c:pt idx="23">
                  <c:v>623</c:v>
                </c:pt>
                <c:pt idx="24">
                  <c:v>1097</c:v>
                </c:pt>
                <c:pt idx="25">
                  <c:v>431</c:v>
                </c:pt>
                <c:pt idx="26">
                  <c:v>892</c:v>
                </c:pt>
                <c:pt idx="27">
                  <c:v>721</c:v>
                </c:pt>
                <c:pt idx="28">
                  <c:v>1834</c:v>
                </c:pt>
                <c:pt idx="29">
                  <c:v>149</c:v>
                </c:pt>
                <c:pt idx="30">
                  <c:v>201</c:v>
                </c:pt>
                <c:pt idx="31">
                  <c:v>126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3E0-4A96-A5F7-3EBA4F89489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VPB</c:v>
                </c:pt>
              </c:strCache>
            </c:strRef>
          </c:tx>
          <c:spPr>
            <a:ln w="28575">
              <a:solidFill>
                <a:srgbClr val="36C675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Sheet1!$G$2:$G$33</c:f>
              <c:numCache>
                <c:formatCode>General</c:formatCode>
                <c:ptCount val="32"/>
                <c:pt idx="0">
                  <c:v>1036</c:v>
                </c:pt>
                <c:pt idx="1">
                  <c:v>5212</c:v>
                </c:pt>
                <c:pt idx="2">
                  <c:v>2838</c:v>
                </c:pt>
                <c:pt idx="3">
                  <c:v>1217</c:v>
                </c:pt>
                <c:pt idx="4">
                  <c:v>9924</c:v>
                </c:pt>
                <c:pt idx="5">
                  <c:v>1349</c:v>
                </c:pt>
                <c:pt idx="6">
                  <c:v>6807</c:v>
                </c:pt>
                <c:pt idx="7">
                  <c:v>706</c:v>
                </c:pt>
                <c:pt idx="8">
                  <c:v>1316</c:v>
                </c:pt>
                <c:pt idx="9">
                  <c:v>2547</c:v>
                </c:pt>
                <c:pt idx="10">
                  <c:v>2931</c:v>
                </c:pt>
                <c:pt idx="11">
                  <c:v>11266</c:v>
                </c:pt>
                <c:pt idx="12">
                  <c:v>3488</c:v>
                </c:pt>
                <c:pt idx="13">
                  <c:v>9907</c:v>
                </c:pt>
                <c:pt idx="14">
                  <c:v>2842</c:v>
                </c:pt>
                <c:pt idx="15">
                  <c:v>3359</c:v>
                </c:pt>
                <c:pt idx="16">
                  <c:v>1126</c:v>
                </c:pt>
                <c:pt idx="17">
                  <c:v>10691</c:v>
                </c:pt>
                <c:pt idx="18">
                  <c:v>2887</c:v>
                </c:pt>
                <c:pt idx="19">
                  <c:v>2341</c:v>
                </c:pt>
                <c:pt idx="20">
                  <c:v>3117</c:v>
                </c:pt>
                <c:pt idx="21">
                  <c:v>14443</c:v>
                </c:pt>
                <c:pt idx="22">
                  <c:v>5134</c:v>
                </c:pt>
                <c:pt idx="23">
                  <c:v>3960</c:v>
                </c:pt>
                <c:pt idx="24">
                  <c:v>2311</c:v>
                </c:pt>
                <c:pt idx="25">
                  <c:v>1768</c:v>
                </c:pt>
                <c:pt idx="26">
                  <c:v>1567</c:v>
                </c:pt>
                <c:pt idx="27">
                  <c:v>1906</c:v>
                </c:pt>
                <c:pt idx="28">
                  <c:v>5249</c:v>
                </c:pt>
                <c:pt idx="29">
                  <c:v>1097</c:v>
                </c:pt>
                <c:pt idx="30">
                  <c:v>1017</c:v>
                </c:pt>
                <c:pt idx="31">
                  <c:v>456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3E0-4A96-A5F7-3EBA4F89489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MSB</c:v>
                </c:pt>
              </c:strCache>
            </c:strRef>
          </c:tx>
          <c:spPr>
            <a:ln w="28575">
              <a:solidFill>
                <a:srgbClr val="D85209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Sheet1!$H$2:$H$33</c:f>
              <c:numCache>
                <c:formatCode>General</c:formatCode>
                <c:ptCount val="32"/>
                <c:pt idx="0">
                  <c:v>305</c:v>
                </c:pt>
                <c:pt idx="1">
                  <c:v>223</c:v>
                </c:pt>
                <c:pt idx="2">
                  <c:v>55</c:v>
                </c:pt>
                <c:pt idx="3">
                  <c:v>125</c:v>
                </c:pt>
                <c:pt idx="4">
                  <c:v>72</c:v>
                </c:pt>
                <c:pt idx="5">
                  <c:v>219</c:v>
                </c:pt>
                <c:pt idx="6">
                  <c:v>76</c:v>
                </c:pt>
                <c:pt idx="7">
                  <c:v>160</c:v>
                </c:pt>
                <c:pt idx="8">
                  <c:v>74</c:v>
                </c:pt>
                <c:pt idx="9">
                  <c:v>1472</c:v>
                </c:pt>
                <c:pt idx="10">
                  <c:v>10863</c:v>
                </c:pt>
                <c:pt idx="11">
                  <c:v>298</c:v>
                </c:pt>
                <c:pt idx="12">
                  <c:v>463</c:v>
                </c:pt>
                <c:pt idx="13">
                  <c:v>405</c:v>
                </c:pt>
                <c:pt idx="14">
                  <c:v>183</c:v>
                </c:pt>
                <c:pt idx="15">
                  <c:v>245</c:v>
                </c:pt>
                <c:pt idx="16">
                  <c:v>145</c:v>
                </c:pt>
                <c:pt idx="17">
                  <c:v>155</c:v>
                </c:pt>
                <c:pt idx="18">
                  <c:v>266</c:v>
                </c:pt>
                <c:pt idx="19">
                  <c:v>228</c:v>
                </c:pt>
                <c:pt idx="20">
                  <c:v>124</c:v>
                </c:pt>
                <c:pt idx="21">
                  <c:v>730</c:v>
                </c:pt>
                <c:pt idx="22">
                  <c:v>5241</c:v>
                </c:pt>
                <c:pt idx="23">
                  <c:v>521</c:v>
                </c:pt>
                <c:pt idx="24">
                  <c:v>284</c:v>
                </c:pt>
                <c:pt idx="25">
                  <c:v>149</c:v>
                </c:pt>
                <c:pt idx="26">
                  <c:v>41</c:v>
                </c:pt>
                <c:pt idx="27">
                  <c:v>62</c:v>
                </c:pt>
                <c:pt idx="28">
                  <c:v>3363</c:v>
                </c:pt>
                <c:pt idx="29">
                  <c:v>3531</c:v>
                </c:pt>
                <c:pt idx="30">
                  <c:v>2093</c:v>
                </c:pt>
                <c:pt idx="31">
                  <c:v>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03E0-4A96-A5F7-3EBA4F89489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BIDV</c:v>
                </c:pt>
              </c:strCache>
            </c:strRef>
          </c:tx>
          <c:spPr>
            <a:ln w="28575">
              <a:solidFill>
                <a:srgbClr val="005350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Sheet1!$I$2:$I$33</c:f>
              <c:numCache>
                <c:formatCode>General</c:formatCode>
                <c:ptCount val="32"/>
                <c:pt idx="0">
                  <c:v>172</c:v>
                </c:pt>
                <c:pt idx="1">
                  <c:v>733</c:v>
                </c:pt>
                <c:pt idx="2">
                  <c:v>256</c:v>
                </c:pt>
                <c:pt idx="3">
                  <c:v>236</c:v>
                </c:pt>
                <c:pt idx="4">
                  <c:v>250</c:v>
                </c:pt>
                <c:pt idx="5">
                  <c:v>401</c:v>
                </c:pt>
                <c:pt idx="6">
                  <c:v>376</c:v>
                </c:pt>
                <c:pt idx="7">
                  <c:v>100</c:v>
                </c:pt>
                <c:pt idx="8">
                  <c:v>1902</c:v>
                </c:pt>
                <c:pt idx="9">
                  <c:v>934</c:v>
                </c:pt>
                <c:pt idx="10">
                  <c:v>1028</c:v>
                </c:pt>
                <c:pt idx="11">
                  <c:v>664</c:v>
                </c:pt>
                <c:pt idx="12">
                  <c:v>999</c:v>
                </c:pt>
                <c:pt idx="13">
                  <c:v>561</c:v>
                </c:pt>
                <c:pt idx="14">
                  <c:v>427</c:v>
                </c:pt>
                <c:pt idx="15">
                  <c:v>1508</c:v>
                </c:pt>
                <c:pt idx="16">
                  <c:v>1795</c:v>
                </c:pt>
                <c:pt idx="17">
                  <c:v>964</c:v>
                </c:pt>
                <c:pt idx="18">
                  <c:v>4125</c:v>
                </c:pt>
                <c:pt idx="19">
                  <c:v>1519</c:v>
                </c:pt>
                <c:pt idx="20">
                  <c:v>737</c:v>
                </c:pt>
                <c:pt idx="21">
                  <c:v>999</c:v>
                </c:pt>
                <c:pt idx="22">
                  <c:v>556</c:v>
                </c:pt>
                <c:pt idx="23">
                  <c:v>956</c:v>
                </c:pt>
                <c:pt idx="24">
                  <c:v>1475</c:v>
                </c:pt>
                <c:pt idx="25">
                  <c:v>1169</c:v>
                </c:pt>
                <c:pt idx="26">
                  <c:v>12042</c:v>
                </c:pt>
                <c:pt idx="27">
                  <c:v>891</c:v>
                </c:pt>
                <c:pt idx="28">
                  <c:v>546</c:v>
                </c:pt>
                <c:pt idx="29">
                  <c:v>831</c:v>
                </c:pt>
                <c:pt idx="30">
                  <c:v>215</c:v>
                </c:pt>
                <c:pt idx="31">
                  <c:v>618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03E0-4A96-A5F7-3EBA4F894890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TPB</c:v>
                </c:pt>
              </c:strCache>
            </c:strRef>
          </c:tx>
          <c:spPr>
            <a:ln w="28575">
              <a:solidFill>
                <a:srgbClr val="501F7A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Sheet1!$J$2:$J$33</c:f>
              <c:numCache>
                <c:formatCode>General</c:formatCode>
                <c:ptCount val="32"/>
                <c:pt idx="0">
                  <c:v>1306</c:v>
                </c:pt>
                <c:pt idx="1">
                  <c:v>2083</c:v>
                </c:pt>
                <c:pt idx="2">
                  <c:v>1196</c:v>
                </c:pt>
                <c:pt idx="3">
                  <c:v>1597</c:v>
                </c:pt>
                <c:pt idx="4">
                  <c:v>1398</c:v>
                </c:pt>
                <c:pt idx="5">
                  <c:v>2675</c:v>
                </c:pt>
                <c:pt idx="6">
                  <c:v>1035</c:v>
                </c:pt>
                <c:pt idx="7">
                  <c:v>655</c:v>
                </c:pt>
                <c:pt idx="8">
                  <c:v>751</c:v>
                </c:pt>
                <c:pt idx="9">
                  <c:v>1526</c:v>
                </c:pt>
                <c:pt idx="10">
                  <c:v>2426</c:v>
                </c:pt>
                <c:pt idx="11">
                  <c:v>1289</c:v>
                </c:pt>
                <c:pt idx="12">
                  <c:v>2359</c:v>
                </c:pt>
                <c:pt idx="13">
                  <c:v>1525</c:v>
                </c:pt>
                <c:pt idx="14">
                  <c:v>6037</c:v>
                </c:pt>
                <c:pt idx="15">
                  <c:v>1661</c:v>
                </c:pt>
                <c:pt idx="16">
                  <c:v>1252</c:v>
                </c:pt>
                <c:pt idx="17">
                  <c:v>1265</c:v>
                </c:pt>
                <c:pt idx="18">
                  <c:v>2092</c:v>
                </c:pt>
                <c:pt idx="19">
                  <c:v>2235</c:v>
                </c:pt>
                <c:pt idx="20">
                  <c:v>1438</c:v>
                </c:pt>
                <c:pt idx="21">
                  <c:v>2380</c:v>
                </c:pt>
                <c:pt idx="22">
                  <c:v>4428</c:v>
                </c:pt>
                <c:pt idx="23">
                  <c:v>1551</c:v>
                </c:pt>
                <c:pt idx="24">
                  <c:v>1288</c:v>
                </c:pt>
                <c:pt idx="25">
                  <c:v>1285</c:v>
                </c:pt>
                <c:pt idx="26">
                  <c:v>738</c:v>
                </c:pt>
                <c:pt idx="27">
                  <c:v>815</c:v>
                </c:pt>
                <c:pt idx="28">
                  <c:v>959</c:v>
                </c:pt>
                <c:pt idx="29">
                  <c:v>426</c:v>
                </c:pt>
                <c:pt idx="30">
                  <c:v>461</c:v>
                </c:pt>
                <c:pt idx="31">
                  <c:v>2065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806-4944-B625-A68A5F054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59732672"/>
        <c:axId val="-759729952"/>
      </c:lineChart>
      <c:dateAx>
        <c:axId val="-7597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759729952"/>
        <c:crosses val="autoZero"/>
        <c:auto val="1"/>
        <c:lblOffset val="100"/>
        <c:baseTimeUnit val="days"/>
        <c:majorUnit val="2"/>
        <c:majorTimeUnit val="days"/>
        <c:minorUnit val="1"/>
        <c:minorTimeUnit val="days"/>
      </c:dateAx>
      <c:valAx>
        <c:axId val="-759729952"/>
        <c:scaling>
          <c:orientation val="minMax"/>
          <c:max val="200000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Thảo</a:t>
                </a:r>
                <a:r>
                  <a:rPr lang="en-US" baseline="0"/>
                  <a:t> luận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3.5495539987171754E-2"/>
              <c:y val="0.2729590304770643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759732672"/>
        <c:crosses val="autoZero"/>
        <c:crossBetween val="between"/>
        <c:majorUnit val="50000"/>
        <c:minorUnit val="20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29696073118820143"/>
          <c:y val="0.91590693914024024"/>
          <c:w val="0.46259242594235911"/>
          <c:h val="8.4093060859759788E-2"/>
        </c:manualLayout>
      </c:layout>
      <c:overlay val="0"/>
      <c:spPr>
        <a:ln w="28575"/>
      </c:sp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aseline="0">
          <a:latin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491159616014619E-2"/>
          <c:y val="2.6595582227471808E-2"/>
          <c:w val="0.89192283891342861"/>
          <c:h val="0.724231175875306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TCB</c:v>
                </c:pt>
              </c:strCache>
            </c:strRef>
          </c:tx>
          <c:spPr>
            <a:ln w="28575" cap="rnd">
              <a:solidFill>
                <a:srgbClr val="E20613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3221</c:v>
                </c:pt>
                <c:pt idx="1">
                  <c:v>2727</c:v>
                </c:pt>
                <c:pt idx="2">
                  <c:v>1938</c:v>
                </c:pt>
                <c:pt idx="3">
                  <c:v>4470</c:v>
                </c:pt>
                <c:pt idx="4">
                  <c:v>6026</c:v>
                </c:pt>
                <c:pt idx="5">
                  <c:v>4405</c:v>
                </c:pt>
                <c:pt idx="6">
                  <c:v>4630</c:v>
                </c:pt>
                <c:pt idx="7">
                  <c:v>3115</c:v>
                </c:pt>
                <c:pt idx="8">
                  <c:v>3608</c:v>
                </c:pt>
                <c:pt idx="9">
                  <c:v>4523</c:v>
                </c:pt>
                <c:pt idx="10">
                  <c:v>1887</c:v>
                </c:pt>
                <c:pt idx="11">
                  <c:v>3871</c:v>
                </c:pt>
                <c:pt idx="12">
                  <c:v>4414</c:v>
                </c:pt>
                <c:pt idx="13">
                  <c:v>3429</c:v>
                </c:pt>
                <c:pt idx="14">
                  <c:v>3890</c:v>
                </c:pt>
                <c:pt idx="15">
                  <c:v>3997</c:v>
                </c:pt>
                <c:pt idx="16">
                  <c:v>3587</c:v>
                </c:pt>
                <c:pt idx="17">
                  <c:v>6421</c:v>
                </c:pt>
                <c:pt idx="18">
                  <c:v>10893</c:v>
                </c:pt>
                <c:pt idx="19">
                  <c:v>14426</c:v>
                </c:pt>
                <c:pt idx="20">
                  <c:v>6405</c:v>
                </c:pt>
                <c:pt idx="21">
                  <c:v>8106</c:v>
                </c:pt>
                <c:pt idx="22">
                  <c:v>3648</c:v>
                </c:pt>
                <c:pt idx="23">
                  <c:v>5328</c:v>
                </c:pt>
                <c:pt idx="24">
                  <c:v>3671</c:v>
                </c:pt>
                <c:pt idx="25">
                  <c:v>4529</c:v>
                </c:pt>
                <c:pt idx="26">
                  <c:v>3918</c:v>
                </c:pt>
                <c:pt idx="27">
                  <c:v>4981</c:v>
                </c:pt>
                <c:pt idx="28">
                  <c:v>6741</c:v>
                </c:pt>
                <c:pt idx="29">
                  <c:v>4686</c:v>
                </c:pt>
                <c:pt idx="30">
                  <c:v>4695</c:v>
                </c:pt>
                <c:pt idx="31">
                  <c:v>1103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3E0-4A96-A5F7-3EBA4F8948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VIB</c:v>
                </c:pt>
              </c:strCache>
            </c:strRef>
          </c:tx>
          <c:spPr>
            <a:ln w="28575">
              <a:solidFill>
                <a:srgbClr val="FFBC00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Sheet1!$C$2:$C$33</c:f>
              <c:numCache>
                <c:formatCode>General</c:formatCode>
                <c:ptCount val="32"/>
                <c:pt idx="0">
                  <c:v>222</c:v>
                </c:pt>
                <c:pt idx="1">
                  <c:v>110</c:v>
                </c:pt>
                <c:pt idx="2">
                  <c:v>1912</c:v>
                </c:pt>
                <c:pt idx="3">
                  <c:v>257</c:v>
                </c:pt>
                <c:pt idx="4">
                  <c:v>558</c:v>
                </c:pt>
                <c:pt idx="5">
                  <c:v>584</c:v>
                </c:pt>
                <c:pt idx="6">
                  <c:v>189</c:v>
                </c:pt>
                <c:pt idx="7">
                  <c:v>54</c:v>
                </c:pt>
                <c:pt idx="8">
                  <c:v>131</c:v>
                </c:pt>
                <c:pt idx="9">
                  <c:v>492</c:v>
                </c:pt>
                <c:pt idx="10">
                  <c:v>1854</c:v>
                </c:pt>
                <c:pt idx="11">
                  <c:v>477</c:v>
                </c:pt>
                <c:pt idx="12">
                  <c:v>189</c:v>
                </c:pt>
                <c:pt idx="13">
                  <c:v>144</c:v>
                </c:pt>
                <c:pt idx="14">
                  <c:v>207</c:v>
                </c:pt>
                <c:pt idx="15">
                  <c:v>314</c:v>
                </c:pt>
                <c:pt idx="16">
                  <c:v>431</c:v>
                </c:pt>
                <c:pt idx="17">
                  <c:v>435</c:v>
                </c:pt>
                <c:pt idx="18">
                  <c:v>361</c:v>
                </c:pt>
                <c:pt idx="19">
                  <c:v>3581</c:v>
                </c:pt>
                <c:pt idx="20">
                  <c:v>451</c:v>
                </c:pt>
                <c:pt idx="21">
                  <c:v>301</c:v>
                </c:pt>
                <c:pt idx="22">
                  <c:v>246</c:v>
                </c:pt>
                <c:pt idx="23">
                  <c:v>159</c:v>
                </c:pt>
                <c:pt idx="24">
                  <c:v>306</c:v>
                </c:pt>
                <c:pt idx="25">
                  <c:v>107</c:v>
                </c:pt>
                <c:pt idx="26">
                  <c:v>680</c:v>
                </c:pt>
                <c:pt idx="27">
                  <c:v>95</c:v>
                </c:pt>
                <c:pt idx="28">
                  <c:v>2381</c:v>
                </c:pt>
                <c:pt idx="29">
                  <c:v>44</c:v>
                </c:pt>
                <c:pt idx="30">
                  <c:v>108</c:v>
                </c:pt>
                <c:pt idx="31">
                  <c:v>570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3E0-4A96-A5F7-3EBA4F8948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ln w="28575">
              <a:solidFill>
                <a:srgbClr val="00AFF0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Sheet1!$D$2:$D$33</c:f>
              <c:numCache>
                <c:formatCode>General</c:formatCode>
                <c:ptCount val="32"/>
                <c:pt idx="0">
                  <c:v>755</c:v>
                </c:pt>
                <c:pt idx="1">
                  <c:v>209</c:v>
                </c:pt>
                <c:pt idx="2">
                  <c:v>176</c:v>
                </c:pt>
                <c:pt idx="3">
                  <c:v>565</c:v>
                </c:pt>
                <c:pt idx="4">
                  <c:v>916</c:v>
                </c:pt>
                <c:pt idx="5">
                  <c:v>397</c:v>
                </c:pt>
                <c:pt idx="6">
                  <c:v>271</c:v>
                </c:pt>
                <c:pt idx="7">
                  <c:v>137</c:v>
                </c:pt>
                <c:pt idx="8">
                  <c:v>195</c:v>
                </c:pt>
                <c:pt idx="9">
                  <c:v>721</c:v>
                </c:pt>
                <c:pt idx="10">
                  <c:v>807</c:v>
                </c:pt>
                <c:pt idx="11">
                  <c:v>633</c:v>
                </c:pt>
                <c:pt idx="12">
                  <c:v>675</c:v>
                </c:pt>
                <c:pt idx="13">
                  <c:v>350</c:v>
                </c:pt>
                <c:pt idx="14">
                  <c:v>358</c:v>
                </c:pt>
                <c:pt idx="15">
                  <c:v>412</c:v>
                </c:pt>
                <c:pt idx="16">
                  <c:v>246</c:v>
                </c:pt>
                <c:pt idx="17">
                  <c:v>1024</c:v>
                </c:pt>
                <c:pt idx="18">
                  <c:v>454</c:v>
                </c:pt>
                <c:pt idx="19">
                  <c:v>884</c:v>
                </c:pt>
                <c:pt idx="20">
                  <c:v>356</c:v>
                </c:pt>
                <c:pt idx="21">
                  <c:v>2311</c:v>
                </c:pt>
                <c:pt idx="22">
                  <c:v>699</c:v>
                </c:pt>
                <c:pt idx="23">
                  <c:v>922</c:v>
                </c:pt>
                <c:pt idx="24">
                  <c:v>537</c:v>
                </c:pt>
                <c:pt idx="25">
                  <c:v>557</c:v>
                </c:pt>
                <c:pt idx="26">
                  <c:v>154</c:v>
                </c:pt>
                <c:pt idx="27">
                  <c:v>494</c:v>
                </c:pt>
                <c:pt idx="28">
                  <c:v>2016</c:v>
                </c:pt>
                <c:pt idx="29">
                  <c:v>228</c:v>
                </c:pt>
                <c:pt idx="30">
                  <c:v>222</c:v>
                </c:pt>
                <c:pt idx="31">
                  <c:v>219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3E0-4A96-A5F7-3EBA4F8948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VCB</c:v>
                </c:pt>
              </c:strCache>
            </c:strRef>
          </c:tx>
          <c:spPr>
            <a:ln w="28575">
              <a:solidFill>
                <a:srgbClr val="368536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Sheet1!$E$2:$E$33</c:f>
              <c:numCache>
                <c:formatCode>General</c:formatCode>
                <c:ptCount val="32"/>
                <c:pt idx="0">
                  <c:v>4101</c:v>
                </c:pt>
                <c:pt idx="1">
                  <c:v>1067</c:v>
                </c:pt>
                <c:pt idx="2">
                  <c:v>607</c:v>
                </c:pt>
                <c:pt idx="3">
                  <c:v>1697</c:v>
                </c:pt>
                <c:pt idx="4">
                  <c:v>1403</c:v>
                </c:pt>
                <c:pt idx="5">
                  <c:v>1583</c:v>
                </c:pt>
                <c:pt idx="6">
                  <c:v>1276</c:v>
                </c:pt>
                <c:pt idx="7">
                  <c:v>1610</c:v>
                </c:pt>
                <c:pt idx="8">
                  <c:v>616</c:v>
                </c:pt>
                <c:pt idx="9">
                  <c:v>2106</c:v>
                </c:pt>
                <c:pt idx="10">
                  <c:v>3177</c:v>
                </c:pt>
                <c:pt idx="11">
                  <c:v>4233</c:v>
                </c:pt>
                <c:pt idx="12">
                  <c:v>3210</c:v>
                </c:pt>
                <c:pt idx="13">
                  <c:v>1556</c:v>
                </c:pt>
                <c:pt idx="14">
                  <c:v>2215</c:v>
                </c:pt>
                <c:pt idx="15">
                  <c:v>2444</c:v>
                </c:pt>
                <c:pt idx="16">
                  <c:v>2417</c:v>
                </c:pt>
                <c:pt idx="17">
                  <c:v>4710</c:v>
                </c:pt>
                <c:pt idx="18">
                  <c:v>3013</c:v>
                </c:pt>
                <c:pt idx="19">
                  <c:v>3958</c:v>
                </c:pt>
                <c:pt idx="20">
                  <c:v>3602</c:v>
                </c:pt>
                <c:pt idx="21">
                  <c:v>5523</c:v>
                </c:pt>
                <c:pt idx="22">
                  <c:v>8777</c:v>
                </c:pt>
                <c:pt idx="23">
                  <c:v>8192</c:v>
                </c:pt>
                <c:pt idx="24">
                  <c:v>6773</c:v>
                </c:pt>
                <c:pt idx="25">
                  <c:v>10385</c:v>
                </c:pt>
                <c:pt idx="26">
                  <c:v>409</c:v>
                </c:pt>
                <c:pt idx="27">
                  <c:v>764</c:v>
                </c:pt>
                <c:pt idx="28">
                  <c:v>638</c:v>
                </c:pt>
                <c:pt idx="29">
                  <c:v>515</c:v>
                </c:pt>
                <c:pt idx="30">
                  <c:v>259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3E0-4A96-A5F7-3EBA4F89489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MBB</c:v>
                </c:pt>
              </c:strCache>
            </c:strRef>
          </c:tx>
          <c:spPr>
            <a:ln w="28575">
              <a:solidFill>
                <a:srgbClr val="0066BC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Sheet1!$F$2:$F$33</c:f>
              <c:numCache>
                <c:formatCode>General</c:formatCode>
                <c:ptCount val="32"/>
                <c:pt idx="0">
                  <c:v>1067</c:v>
                </c:pt>
                <c:pt idx="1">
                  <c:v>5525</c:v>
                </c:pt>
                <c:pt idx="2">
                  <c:v>1069</c:v>
                </c:pt>
                <c:pt idx="3">
                  <c:v>2603</c:v>
                </c:pt>
                <c:pt idx="4">
                  <c:v>1687</c:v>
                </c:pt>
                <c:pt idx="5">
                  <c:v>861</c:v>
                </c:pt>
                <c:pt idx="6">
                  <c:v>877</c:v>
                </c:pt>
                <c:pt idx="7">
                  <c:v>1292</c:v>
                </c:pt>
                <c:pt idx="8">
                  <c:v>695</c:v>
                </c:pt>
                <c:pt idx="9">
                  <c:v>646</c:v>
                </c:pt>
                <c:pt idx="10">
                  <c:v>1377</c:v>
                </c:pt>
                <c:pt idx="11">
                  <c:v>990</c:v>
                </c:pt>
                <c:pt idx="12">
                  <c:v>1101</c:v>
                </c:pt>
                <c:pt idx="13">
                  <c:v>386</c:v>
                </c:pt>
                <c:pt idx="14">
                  <c:v>513</c:v>
                </c:pt>
                <c:pt idx="15">
                  <c:v>950</c:v>
                </c:pt>
                <c:pt idx="16">
                  <c:v>759</c:v>
                </c:pt>
                <c:pt idx="17">
                  <c:v>322</c:v>
                </c:pt>
                <c:pt idx="18">
                  <c:v>690</c:v>
                </c:pt>
                <c:pt idx="19">
                  <c:v>454</c:v>
                </c:pt>
                <c:pt idx="20">
                  <c:v>1098</c:v>
                </c:pt>
                <c:pt idx="21">
                  <c:v>604</c:v>
                </c:pt>
                <c:pt idx="22">
                  <c:v>2460</c:v>
                </c:pt>
                <c:pt idx="23">
                  <c:v>623</c:v>
                </c:pt>
                <c:pt idx="24">
                  <c:v>1097</c:v>
                </c:pt>
                <c:pt idx="25">
                  <c:v>431</c:v>
                </c:pt>
                <c:pt idx="26">
                  <c:v>892</c:v>
                </c:pt>
                <c:pt idx="27">
                  <c:v>721</c:v>
                </c:pt>
                <c:pt idx="28">
                  <c:v>1834</c:v>
                </c:pt>
                <c:pt idx="29">
                  <c:v>149</c:v>
                </c:pt>
                <c:pt idx="30">
                  <c:v>201</c:v>
                </c:pt>
                <c:pt idx="31">
                  <c:v>126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3E0-4A96-A5F7-3EBA4F89489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VPB</c:v>
                </c:pt>
              </c:strCache>
            </c:strRef>
          </c:tx>
          <c:spPr>
            <a:ln w="28575">
              <a:solidFill>
                <a:srgbClr val="36C675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Sheet1!$G$2:$G$33</c:f>
              <c:numCache>
                <c:formatCode>General</c:formatCode>
                <c:ptCount val="32"/>
                <c:pt idx="0">
                  <c:v>1036</c:v>
                </c:pt>
                <c:pt idx="1">
                  <c:v>5212</c:v>
                </c:pt>
                <c:pt idx="2">
                  <c:v>2838</c:v>
                </c:pt>
                <c:pt idx="3">
                  <c:v>1217</c:v>
                </c:pt>
                <c:pt idx="4">
                  <c:v>9924</c:v>
                </c:pt>
                <c:pt idx="5">
                  <c:v>1349</c:v>
                </c:pt>
                <c:pt idx="6">
                  <c:v>6807</c:v>
                </c:pt>
                <c:pt idx="7">
                  <c:v>706</c:v>
                </c:pt>
                <c:pt idx="8">
                  <c:v>1316</c:v>
                </c:pt>
                <c:pt idx="9">
                  <c:v>2547</c:v>
                </c:pt>
                <c:pt idx="10">
                  <c:v>2931</c:v>
                </c:pt>
                <c:pt idx="11">
                  <c:v>11266</c:v>
                </c:pt>
                <c:pt idx="12">
                  <c:v>3488</c:v>
                </c:pt>
                <c:pt idx="13">
                  <c:v>9907</c:v>
                </c:pt>
                <c:pt idx="14">
                  <c:v>2842</c:v>
                </c:pt>
                <c:pt idx="15">
                  <c:v>3359</c:v>
                </c:pt>
                <c:pt idx="16">
                  <c:v>1126</c:v>
                </c:pt>
                <c:pt idx="17">
                  <c:v>10691</c:v>
                </c:pt>
                <c:pt idx="18">
                  <c:v>2887</c:v>
                </c:pt>
                <c:pt idx="19">
                  <c:v>2341</c:v>
                </c:pt>
                <c:pt idx="20">
                  <c:v>3117</c:v>
                </c:pt>
                <c:pt idx="21">
                  <c:v>14443</c:v>
                </c:pt>
                <c:pt idx="22">
                  <c:v>5134</c:v>
                </c:pt>
                <c:pt idx="23">
                  <c:v>3960</c:v>
                </c:pt>
                <c:pt idx="24">
                  <c:v>2311</c:v>
                </c:pt>
                <c:pt idx="25">
                  <c:v>1768</c:v>
                </c:pt>
                <c:pt idx="26">
                  <c:v>1567</c:v>
                </c:pt>
                <c:pt idx="27">
                  <c:v>1906</c:v>
                </c:pt>
                <c:pt idx="28">
                  <c:v>5249</c:v>
                </c:pt>
                <c:pt idx="29">
                  <c:v>1097</c:v>
                </c:pt>
                <c:pt idx="30">
                  <c:v>1017</c:v>
                </c:pt>
                <c:pt idx="31">
                  <c:v>456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3E0-4A96-A5F7-3EBA4F89489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MSB</c:v>
                </c:pt>
              </c:strCache>
            </c:strRef>
          </c:tx>
          <c:spPr>
            <a:ln w="28575">
              <a:solidFill>
                <a:srgbClr val="D85209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Sheet1!$H$2:$H$33</c:f>
              <c:numCache>
                <c:formatCode>General</c:formatCode>
                <c:ptCount val="32"/>
                <c:pt idx="0">
                  <c:v>305</c:v>
                </c:pt>
                <c:pt idx="1">
                  <c:v>223</c:v>
                </c:pt>
                <c:pt idx="2">
                  <c:v>55</c:v>
                </c:pt>
                <c:pt idx="3">
                  <c:v>125</c:v>
                </c:pt>
                <c:pt idx="4">
                  <c:v>72</c:v>
                </c:pt>
                <c:pt idx="5">
                  <c:v>219</c:v>
                </c:pt>
                <c:pt idx="6">
                  <c:v>76</c:v>
                </c:pt>
                <c:pt idx="7">
                  <c:v>160</c:v>
                </c:pt>
                <c:pt idx="8">
                  <c:v>74</c:v>
                </c:pt>
                <c:pt idx="9">
                  <c:v>1472</c:v>
                </c:pt>
                <c:pt idx="10">
                  <c:v>10863</c:v>
                </c:pt>
                <c:pt idx="11">
                  <c:v>298</c:v>
                </c:pt>
                <c:pt idx="12">
                  <c:v>463</c:v>
                </c:pt>
                <c:pt idx="13">
                  <c:v>405</c:v>
                </c:pt>
                <c:pt idx="14">
                  <c:v>183</c:v>
                </c:pt>
                <c:pt idx="15">
                  <c:v>245</c:v>
                </c:pt>
                <c:pt idx="16">
                  <c:v>145</c:v>
                </c:pt>
                <c:pt idx="17">
                  <c:v>155</c:v>
                </c:pt>
                <c:pt idx="18">
                  <c:v>266</c:v>
                </c:pt>
                <c:pt idx="19">
                  <c:v>228</c:v>
                </c:pt>
                <c:pt idx="20">
                  <c:v>124</c:v>
                </c:pt>
                <c:pt idx="21">
                  <c:v>730</c:v>
                </c:pt>
                <c:pt idx="22">
                  <c:v>5241</c:v>
                </c:pt>
                <c:pt idx="23">
                  <c:v>521</c:v>
                </c:pt>
                <c:pt idx="24">
                  <c:v>284</c:v>
                </c:pt>
                <c:pt idx="25">
                  <c:v>149</c:v>
                </c:pt>
                <c:pt idx="26">
                  <c:v>41</c:v>
                </c:pt>
                <c:pt idx="27">
                  <c:v>62</c:v>
                </c:pt>
                <c:pt idx="28">
                  <c:v>3363</c:v>
                </c:pt>
                <c:pt idx="29">
                  <c:v>3531</c:v>
                </c:pt>
                <c:pt idx="30">
                  <c:v>2093</c:v>
                </c:pt>
                <c:pt idx="31">
                  <c:v>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03E0-4A96-A5F7-3EBA4F89489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BIDV</c:v>
                </c:pt>
              </c:strCache>
            </c:strRef>
          </c:tx>
          <c:spPr>
            <a:ln w="28575">
              <a:solidFill>
                <a:srgbClr val="005350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Sheet1!$I$2:$I$33</c:f>
              <c:numCache>
                <c:formatCode>General</c:formatCode>
                <c:ptCount val="32"/>
                <c:pt idx="0">
                  <c:v>172</c:v>
                </c:pt>
                <c:pt idx="1">
                  <c:v>733</c:v>
                </c:pt>
                <c:pt idx="2">
                  <c:v>256</c:v>
                </c:pt>
                <c:pt idx="3">
                  <c:v>236</c:v>
                </c:pt>
                <c:pt idx="4">
                  <c:v>250</c:v>
                </c:pt>
                <c:pt idx="5">
                  <c:v>401</c:v>
                </c:pt>
                <c:pt idx="6">
                  <c:v>376</c:v>
                </c:pt>
                <c:pt idx="7">
                  <c:v>100</c:v>
                </c:pt>
                <c:pt idx="8">
                  <c:v>1902</c:v>
                </c:pt>
                <c:pt idx="9">
                  <c:v>934</c:v>
                </c:pt>
                <c:pt idx="10">
                  <c:v>1028</c:v>
                </c:pt>
                <c:pt idx="11">
                  <c:v>664</c:v>
                </c:pt>
                <c:pt idx="12">
                  <c:v>999</c:v>
                </c:pt>
                <c:pt idx="13">
                  <c:v>561</c:v>
                </c:pt>
                <c:pt idx="14">
                  <c:v>427</c:v>
                </c:pt>
                <c:pt idx="15">
                  <c:v>1508</c:v>
                </c:pt>
                <c:pt idx="16">
                  <c:v>1795</c:v>
                </c:pt>
                <c:pt idx="17">
                  <c:v>964</c:v>
                </c:pt>
                <c:pt idx="18">
                  <c:v>4125</c:v>
                </c:pt>
                <c:pt idx="19">
                  <c:v>1519</c:v>
                </c:pt>
                <c:pt idx="20">
                  <c:v>737</c:v>
                </c:pt>
                <c:pt idx="21">
                  <c:v>999</c:v>
                </c:pt>
                <c:pt idx="22">
                  <c:v>556</c:v>
                </c:pt>
                <c:pt idx="23">
                  <c:v>956</c:v>
                </c:pt>
                <c:pt idx="24">
                  <c:v>1475</c:v>
                </c:pt>
                <c:pt idx="25">
                  <c:v>1169</c:v>
                </c:pt>
                <c:pt idx="26">
                  <c:v>12042</c:v>
                </c:pt>
                <c:pt idx="27">
                  <c:v>891</c:v>
                </c:pt>
                <c:pt idx="28">
                  <c:v>546</c:v>
                </c:pt>
                <c:pt idx="29">
                  <c:v>831</c:v>
                </c:pt>
                <c:pt idx="30">
                  <c:v>215</c:v>
                </c:pt>
                <c:pt idx="31">
                  <c:v>618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03E0-4A96-A5F7-3EBA4F894890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TPB</c:v>
                </c:pt>
              </c:strCache>
            </c:strRef>
          </c:tx>
          <c:spPr>
            <a:ln w="28575">
              <a:solidFill>
                <a:srgbClr val="501F7A"/>
              </a:solidFill>
            </a:ln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Sheet1!$J$2:$J$33</c:f>
              <c:numCache>
                <c:formatCode>General</c:formatCode>
                <c:ptCount val="32"/>
                <c:pt idx="0">
                  <c:v>1306</c:v>
                </c:pt>
                <c:pt idx="1">
                  <c:v>2083</c:v>
                </c:pt>
                <c:pt idx="2">
                  <c:v>1196</c:v>
                </c:pt>
                <c:pt idx="3">
                  <c:v>1597</c:v>
                </c:pt>
                <c:pt idx="4">
                  <c:v>1398</c:v>
                </c:pt>
                <c:pt idx="5">
                  <c:v>2675</c:v>
                </c:pt>
                <c:pt idx="6">
                  <c:v>1035</c:v>
                </c:pt>
                <c:pt idx="7">
                  <c:v>655</c:v>
                </c:pt>
                <c:pt idx="8">
                  <c:v>751</c:v>
                </c:pt>
                <c:pt idx="9">
                  <c:v>1526</c:v>
                </c:pt>
                <c:pt idx="10">
                  <c:v>2426</c:v>
                </c:pt>
                <c:pt idx="11">
                  <c:v>1289</c:v>
                </c:pt>
                <c:pt idx="12">
                  <c:v>2359</c:v>
                </c:pt>
                <c:pt idx="13">
                  <c:v>1525</c:v>
                </c:pt>
                <c:pt idx="14">
                  <c:v>6037</c:v>
                </c:pt>
                <c:pt idx="15">
                  <c:v>1661</c:v>
                </c:pt>
                <c:pt idx="16">
                  <c:v>1252</c:v>
                </c:pt>
                <c:pt idx="17">
                  <c:v>1265</c:v>
                </c:pt>
                <c:pt idx="18">
                  <c:v>2092</c:v>
                </c:pt>
                <c:pt idx="19">
                  <c:v>2235</c:v>
                </c:pt>
                <c:pt idx="20">
                  <c:v>1438</c:v>
                </c:pt>
                <c:pt idx="21">
                  <c:v>2380</c:v>
                </c:pt>
                <c:pt idx="22">
                  <c:v>4428</c:v>
                </c:pt>
                <c:pt idx="23">
                  <c:v>1551</c:v>
                </c:pt>
                <c:pt idx="24">
                  <c:v>1288</c:v>
                </c:pt>
                <c:pt idx="25">
                  <c:v>1285</c:v>
                </c:pt>
                <c:pt idx="26">
                  <c:v>738</c:v>
                </c:pt>
                <c:pt idx="27">
                  <c:v>815</c:v>
                </c:pt>
                <c:pt idx="28">
                  <c:v>959</c:v>
                </c:pt>
                <c:pt idx="29">
                  <c:v>426</c:v>
                </c:pt>
                <c:pt idx="30">
                  <c:v>461</c:v>
                </c:pt>
                <c:pt idx="31">
                  <c:v>2065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806-4944-B625-A68A5F054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59732672"/>
        <c:axId val="-759729952"/>
      </c:lineChart>
      <c:dateAx>
        <c:axId val="-7597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759729952"/>
        <c:crosses val="autoZero"/>
        <c:auto val="1"/>
        <c:lblOffset val="100"/>
        <c:baseTimeUnit val="days"/>
        <c:majorUnit val="2"/>
        <c:majorTimeUnit val="days"/>
        <c:minorUnit val="1"/>
        <c:minorTimeUnit val="days"/>
      </c:dateAx>
      <c:valAx>
        <c:axId val="-759729952"/>
        <c:scaling>
          <c:orientation val="minMax"/>
          <c:max val="20000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Thảo</a:t>
                </a:r>
                <a:r>
                  <a:rPr lang="en-US" baseline="0"/>
                  <a:t> luận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3.5495539987171754E-2"/>
              <c:y val="0.2729590304770643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759732672"/>
        <c:crosses val="autoZero"/>
        <c:crossBetween val="between"/>
        <c:majorUnit val="5000"/>
        <c:minorUnit val="2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aseline="0">
          <a:latin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43086658714648"/>
          <c:y val="2.578124841404722E-2"/>
          <c:w val="0.73848216123836297"/>
          <c:h val="0.910590003039492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TPB</c:v>
                </c:pt>
                <c:pt idx="1">
                  <c:v>ACB</c:v>
                </c:pt>
                <c:pt idx="2">
                  <c:v>MB</c:v>
                </c:pt>
                <c:pt idx="3">
                  <c:v>BIDV</c:v>
                </c:pt>
                <c:pt idx="4">
                  <c:v>VIB</c:v>
                </c:pt>
                <c:pt idx="5">
                  <c:v>VCB</c:v>
                </c:pt>
                <c:pt idx="6">
                  <c:v>TCB</c:v>
                </c:pt>
                <c:pt idx="7">
                  <c:v>MSB</c:v>
                </c:pt>
                <c:pt idx="8">
                  <c:v>VPB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6.2902005297010974E-3</c:v>
                </c:pt>
                <c:pt idx="1">
                  <c:v>8.5839954597048806E-3</c:v>
                </c:pt>
                <c:pt idx="2">
                  <c:v>1.3597237987135831E-2</c:v>
                </c:pt>
                <c:pt idx="3">
                  <c:v>4.0507945516458567E-2</c:v>
                </c:pt>
                <c:pt idx="4">
                  <c:v>5.5831441543700337E-2</c:v>
                </c:pt>
                <c:pt idx="5">
                  <c:v>8.5627128263337113E-2</c:v>
                </c:pt>
                <c:pt idx="6">
                  <c:v>8.8701286416950437E-2</c:v>
                </c:pt>
                <c:pt idx="7">
                  <c:v>0.21062712826333713</c:v>
                </c:pt>
                <c:pt idx="8">
                  <c:v>0.49023363601967462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16-4ABB-82B8-991EECA1C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99198336"/>
        <c:axId val="399195840"/>
      </c:barChart>
      <c:catAx>
        <c:axId val="399198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399195840"/>
        <c:crosses val="autoZero"/>
        <c:auto val="1"/>
        <c:lblAlgn val="ctr"/>
        <c:lblOffset val="100"/>
        <c:noMultiLvlLbl val="0"/>
      </c:catAx>
      <c:valAx>
        <c:axId val="399195840"/>
        <c:scaling>
          <c:orientation val="minMax"/>
        </c:scaling>
        <c:delete val="1"/>
        <c:axPos val="b"/>
        <c:numFmt formatCode="0.0%" sourceLinked="1"/>
        <c:majorTickMark val="none"/>
        <c:minorTickMark val="none"/>
        <c:tickLblPos val="nextTo"/>
        <c:crossAx val="39919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43086658714648"/>
          <c:y val="2.578124841404722E-2"/>
          <c:w val="0.73848216123836297"/>
          <c:h val="0.910590003039492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MSB</c:v>
                </c:pt>
                <c:pt idx="1">
                  <c:v>VIB</c:v>
                </c:pt>
                <c:pt idx="2">
                  <c:v>BIDV</c:v>
                </c:pt>
                <c:pt idx="3">
                  <c:v>MB</c:v>
                </c:pt>
                <c:pt idx="4">
                  <c:v>TPB</c:v>
                </c:pt>
                <c:pt idx="5">
                  <c:v>ACB</c:v>
                </c:pt>
                <c:pt idx="6">
                  <c:v>TCB</c:v>
                </c:pt>
                <c:pt idx="7">
                  <c:v>VCB</c:v>
                </c:pt>
                <c:pt idx="8">
                  <c:v>VPB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1E-3</c:v>
                </c:pt>
                <c:pt idx="1">
                  <c:v>8.9999999999999993E-3</c:v>
                </c:pt>
                <c:pt idx="2">
                  <c:v>0.01</c:v>
                </c:pt>
                <c:pt idx="3">
                  <c:v>2.1000000000000001E-2</c:v>
                </c:pt>
                <c:pt idx="4">
                  <c:v>2.7E-2</c:v>
                </c:pt>
                <c:pt idx="5">
                  <c:v>5.1999999999999998E-2</c:v>
                </c:pt>
                <c:pt idx="6">
                  <c:v>0.10299999999999999</c:v>
                </c:pt>
                <c:pt idx="7">
                  <c:v>0.19700000000000001</c:v>
                </c:pt>
                <c:pt idx="8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16-4ABB-82B8-991EECA1C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399198336"/>
        <c:axId val="399195840"/>
      </c:barChart>
      <c:catAx>
        <c:axId val="399198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399195840"/>
        <c:crosses val="autoZero"/>
        <c:auto val="1"/>
        <c:lblAlgn val="ctr"/>
        <c:lblOffset val="100"/>
        <c:noMultiLvlLbl val="0"/>
      </c:catAx>
      <c:valAx>
        <c:axId val="399195840"/>
        <c:scaling>
          <c:orientation val="minMax"/>
        </c:scaling>
        <c:delete val="1"/>
        <c:axPos val="b"/>
        <c:numFmt formatCode="0.0%" sourceLinked="1"/>
        <c:majorTickMark val="none"/>
        <c:minorTickMark val="none"/>
        <c:tickLblPos val="nextTo"/>
        <c:crossAx val="39919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625066584868292"/>
          <c:y val="0.11218139890160352"/>
          <c:w val="0.47165456880628032"/>
          <c:h val="0.800558832318462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B2-4A8C-A9CE-B806E7405AB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B2-4A8C-A9CE-B806E7405ABF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DB2-4A8C-A9CE-B806E7405ABF}"/>
              </c:ext>
            </c:extLst>
          </c:dPt>
          <c:dPt>
            <c:idx val="3"/>
            <c:bubble3D val="0"/>
            <c:spPr>
              <a:solidFill>
                <a:srgbClr val="F155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DB2-4A8C-A9CE-B806E7405AB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DB2-4A8C-A9CE-B806E7405ABF}"/>
                </c:ext>
              </c:extLst>
            </c:dLbl>
            <c:dLbl>
              <c:idx val="1"/>
              <c:layout>
                <c:manualLayout>
                  <c:x val="-0.19701714384668667"/>
                  <c:y val="7.77686877544320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DB2-4A8C-A9CE-B806E7405ABF}"/>
                </c:ext>
              </c:extLst>
            </c:dLbl>
            <c:dLbl>
              <c:idx val="2"/>
              <c:layout>
                <c:manualLayout>
                  <c:x val="-0.10447825271299931"/>
                  <c:y val="-8.24121520004311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DB2-4A8C-A9CE-B806E7405ABF}"/>
                </c:ext>
              </c:extLst>
            </c:dLbl>
            <c:dLbl>
              <c:idx val="3"/>
              <c:layout>
                <c:manualLayout>
                  <c:x val="9.9610727891941905E-2"/>
                  <c:y val="-5.521209419441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EDB2-4A8C-A9CE-B806E7405A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Báo chí</c:v>
                </c:pt>
                <c:pt idx="2">
                  <c:v>Tiktok</c:v>
                </c:pt>
                <c:pt idx="3">
                  <c:v>Nguồn khác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0.97899999999999998</c:v>
                </c:pt>
                <c:pt idx="1">
                  <c:v>7.0000000000000001E-3</c:v>
                </c:pt>
                <c:pt idx="2">
                  <c:v>4.0000000000000001E-3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DB2-4A8C-A9CE-B806E7405A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/>
              <a:t>Chi tiết thị phần giữa các nguồn</a:t>
            </a:r>
          </a:p>
        </c:rich>
      </c:tx>
      <c:layout>
        <c:manualLayout>
          <c:xMode val="edge"/>
          <c:yMode val="edge"/>
          <c:x val="0.29091794141397082"/>
          <c:y val="6.91512531832194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20010167046947"/>
          <c:y val="0.17982006433453959"/>
          <c:w val="0.78139193965975862"/>
          <c:h val="0.6032845798150382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Kênh sở hữu</c:v>
                </c:pt>
              </c:strCache>
            </c:strRef>
          </c:tx>
          <c:spPr>
            <a:solidFill>
              <a:srgbClr val="F3202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903673141262841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B06-4E0E-848D-146B84C0FE0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06-4E0E-848D-146B84C0FE0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06-4E0E-848D-146B84C0FE01}"/>
                </c:ext>
              </c:extLst>
            </c:dLbl>
            <c:dLbl>
              <c:idx val="3"/>
              <c:layout>
                <c:manualLayout>
                  <c:x val="5.104803338574482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B06-4E0E-848D-146B84C0FE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Nguồn khác</c:v>
                </c:pt>
                <c:pt idx="1">
                  <c:v>Tiktok</c:v>
                </c:pt>
                <c:pt idx="2">
                  <c:v>Báo chí</c:v>
                </c:pt>
                <c:pt idx="3">
                  <c:v>Facebook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1E-3</c:v>
                </c:pt>
                <c:pt idx="1">
                  <c:v>0</c:v>
                </c:pt>
                <c:pt idx="2">
                  <c:v>0</c:v>
                </c:pt>
                <c:pt idx="3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C0-44B6-A9AD-F6B6B49E1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Kênh không sở hữu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Nguồn khác</c:v>
                </c:pt>
                <c:pt idx="1">
                  <c:v>Tiktok</c:v>
                </c:pt>
                <c:pt idx="2">
                  <c:v>Báo chí</c:v>
                </c:pt>
                <c:pt idx="3">
                  <c:v>Facebook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0.999</c:v>
                </c:pt>
                <c:pt idx="1">
                  <c:v>1</c:v>
                </c:pt>
                <c:pt idx="2">
                  <c:v>1</c:v>
                </c:pt>
                <c:pt idx="3">
                  <c:v>0.997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C0-44B6-A9AD-F6B6B49E1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457668752"/>
        <c:axId val="457673344"/>
      </c:barChart>
      <c:catAx>
        <c:axId val="45766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57673344"/>
        <c:crosses val="autoZero"/>
        <c:auto val="1"/>
        <c:lblAlgn val="ctr"/>
        <c:lblOffset val="100"/>
        <c:noMultiLvlLbl val="0"/>
      </c:catAx>
      <c:valAx>
        <c:axId val="457673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5766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86454183266936"/>
          <c:y val="0.90923510588392975"/>
          <c:w val="0.77419501463609752"/>
          <c:h val="8.5445566948130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95000"/>
              <a:lumOff val="5000"/>
            </a:schemeClr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2981262741712784E-17"/>
                  <c:y val="-4.1458028716733049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E25-487A-ACB9-5270B7382CF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Sắc thái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4-4605-B420-88B499AA2F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768-4FA1-9392-5981C2D0DDF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Sắc thái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0.98499999999999999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F4-4605-B420-88B499AA2F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B8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2981262741712784E-17"/>
                  <c:y val="4.52269404182542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059-4A7E-A649-A53C78D8374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Sắc thái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F4-4605-B420-88B499AA2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7717296"/>
        <c:axId val="457716968"/>
      </c:barChart>
      <c:catAx>
        <c:axId val="45771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57716968"/>
        <c:crosses val="autoZero"/>
        <c:auto val="1"/>
        <c:lblAlgn val="ctr"/>
        <c:lblOffset val="100"/>
        <c:noMultiLvlLbl val="0"/>
      </c:catAx>
      <c:valAx>
        <c:axId val="45771696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5771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/>
              <a:t>Chi tiết </a:t>
            </a:r>
            <a:r>
              <a:rPr lang="en-US" b="1" dirty="0" err="1"/>
              <a:t>sắc</a:t>
            </a:r>
            <a:r>
              <a:rPr lang="en-US" b="1" baseline="0" dirty="0"/>
              <a:t> </a:t>
            </a:r>
            <a:r>
              <a:rPr lang="en-US" b="1" baseline="0" dirty="0" err="1"/>
              <a:t>thái</a:t>
            </a:r>
            <a:r>
              <a:rPr lang="en-US" b="1" baseline="0" dirty="0"/>
              <a:t> </a:t>
            </a:r>
            <a:r>
              <a:rPr lang="en-US" b="1" baseline="0" dirty="0" err="1"/>
              <a:t>trên</a:t>
            </a:r>
            <a:r>
              <a:rPr lang="en-US" b="1" baseline="0" dirty="0"/>
              <a:t> </a:t>
            </a:r>
            <a:r>
              <a:rPr lang="en-US" b="1" baseline="0" dirty="0" err="1"/>
              <a:t>từng</a:t>
            </a:r>
            <a:r>
              <a:rPr lang="en-US" b="1" baseline="0" dirty="0"/>
              <a:t> kênh</a:t>
            </a:r>
            <a:endParaRPr lang="en-US" b="1" dirty="0"/>
          </a:p>
        </c:rich>
      </c:tx>
      <c:layout>
        <c:manualLayout>
          <c:xMode val="edge"/>
          <c:yMode val="edge"/>
          <c:x val="0.17555737663179918"/>
          <c:y val="4.0050817768906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285512058356964E-17"/>
                  <c:y val="-4.850092673686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7797-42EE-9681-80A14755DFD6}"/>
                </c:ext>
              </c:extLst>
            </c:dLbl>
            <c:dLbl>
              <c:idx val="1"/>
              <c:layout>
                <c:manualLayout>
                  <c:x val="0"/>
                  <c:y val="-4.20341365052854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7797-42EE-9681-80A14755DFD6}"/>
                </c:ext>
              </c:extLst>
            </c:dLbl>
            <c:dLbl>
              <c:idx val="2"/>
              <c:layout>
                <c:manualLayout>
                  <c:x val="0"/>
                  <c:y val="-3.5567346273703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7797-42EE-9681-80A14755DFD6}"/>
                </c:ext>
              </c:extLst>
            </c:dLbl>
            <c:dLbl>
              <c:idx val="3"/>
              <c:layout>
                <c:manualLayout>
                  <c:x val="7.1064873556284918E-3"/>
                  <c:y val="-3.8800741389494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7797-42EE-9681-80A14755DF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Báo chí</c:v>
                </c:pt>
                <c:pt idx="2">
                  <c:v>Tiktok</c:v>
                </c:pt>
                <c:pt idx="3">
                  <c:v>Nguồn khác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1.3190066576327108E-2</c:v>
                </c:pt>
                <c:pt idx="1">
                  <c:v>4.8117154811715482E-2</c:v>
                </c:pt>
                <c:pt idx="2">
                  <c:v>6.621226874391431E-2</c:v>
                </c:pt>
                <c:pt idx="3">
                  <c:v>3.1835868411743897E-3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7D-4621-83E8-48C3883E7B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Báo chí</c:v>
                </c:pt>
                <c:pt idx="2">
                  <c:v>Tiktok</c:v>
                </c:pt>
                <c:pt idx="3">
                  <c:v>Nguồn khác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0.98519707771165965</c:v>
                </c:pt>
                <c:pt idx="1">
                  <c:v>0.91841004184100417</c:v>
                </c:pt>
                <c:pt idx="2">
                  <c:v>0.91820837390457644</c:v>
                </c:pt>
                <c:pt idx="3">
                  <c:v>0.99504775380261767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7D-4621-83E8-48C3883E7B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B8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285512058356964E-17"/>
                  <c:y val="2.58671609263294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797-42EE-9681-80A14755DFD6}"/>
                </c:ext>
              </c:extLst>
            </c:dLbl>
            <c:dLbl>
              <c:idx val="1"/>
              <c:layout>
                <c:manualLayout>
                  <c:x val="3.5532436778141809E-3"/>
                  <c:y val="3.8800741389494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797-42EE-9681-80A14755DFD6}"/>
                </c:ext>
              </c:extLst>
            </c:dLbl>
            <c:dLbl>
              <c:idx val="2"/>
              <c:layout>
                <c:manualLayout>
                  <c:x val="0"/>
                  <c:y val="4.52675316210766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797-42EE-9681-80A14755DFD6}"/>
                </c:ext>
              </c:extLst>
            </c:dLbl>
            <c:dLbl>
              <c:idx val="3"/>
              <c:layout>
                <c:manualLayout>
                  <c:x val="7.1064873556284918E-3"/>
                  <c:y val="4.20341365052854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797-42EE-9681-80A14755DF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Báo chí</c:v>
                </c:pt>
                <c:pt idx="2">
                  <c:v>Tiktok</c:v>
                </c:pt>
                <c:pt idx="3">
                  <c:v>Nguồn khác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1.6128557120131974E-3</c:v>
                </c:pt>
                <c:pt idx="1">
                  <c:v>3.3472803347280332E-2</c:v>
                </c:pt>
                <c:pt idx="2">
                  <c:v>1.5579357351509251E-2</c:v>
                </c:pt>
                <c:pt idx="3">
                  <c:v>1.7686593562079944E-3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7D-4621-83E8-48C3883E7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57668752"/>
        <c:axId val="457673344"/>
      </c:barChart>
      <c:catAx>
        <c:axId val="45766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57673344"/>
        <c:crosses val="autoZero"/>
        <c:auto val="1"/>
        <c:lblAlgn val="ctr"/>
        <c:lblOffset val="100"/>
        <c:noMultiLvlLbl val="0"/>
      </c:catAx>
      <c:valAx>
        <c:axId val="4576733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5766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5145355921571719E-2"/>
          <c:y val="0.92090351752652921"/>
          <c:w val="0.83514400012139445"/>
          <c:h val="5.51721591950628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95000"/>
              <a:lumOff val="5000"/>
            </a:schemeClr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550210177446615E-2"/>
          <c:y val="0.20802129351823415"/>
          <c:w val="0.97689957964510676"/>
          <c:h val="0.593570365470481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Sheet1!$A$2:$A$28</c:f>
              <c:strCache>
                <c:ptCount val="27"/>
                <c:pt idx="0">
                  <c:v>25-Thg12</c:v>
                </c:pt>
                <c:pt idx="1">
                  <c:v>28-Thg12</c:v>
                </c:pt>
                <c:pt idx="2">
                  <c:v>29-Thg12</c:v>
                </c:pt>
                <c:pt idx="3">
                  <c:v>30-Thg12</c:v>
                </c:pt>
                <c:pt idx="4">
                  <c:v>31-Thg12</c:v>
                </c:pt>
                <c:pt idx="5">
                  <c:v>02-Thg1</c:v>
                </c:pt>
                <c:pt idx="6">
                  <c:v>03-Thg1</c:v>
                </c:pt>
                <c:pt idx="7">
                  <c:v>04-Thg1</c:v>
                </c:pt>
                <c:pt idx="8">
                  <c:v>05-Thg1</c:v>
                </c:pt>
                <c:pt idx="9">
                  <c:v>06-Thg1</c:v>
                </c:pt>
                <c:pt idx="10">
                  <c:v>07-Thg1</c:v>
                </c:pt>
                <c:pt idx="11">
                  <c:v>09-Thg1</c:v>
                </c:pt>
                <c:pt idx="12">
                  <c:v>10-Thg1</c:v>
                </c:pt>
                <c:pt idx="13">
                  <c:v>11-Thg1</c:v>
                </c:pt>
                <c:pt idx="14">
                  <c:v>12-Thg1</c:v>
                </c:pt>
                <c:pt idx="15">
                  <c:v>13-Thg1</c:v>
                </c:pt>
                <c:pt idx="16">
                  <c:v>14-Thg1</c:v>
                </c:pt>
                <c:pt idx="17">
                  <c:v>15-Thg1</c:v>
                </c:pt>
                <c:pt idx="18">
                  <c:v>16-Thg1</c:v>
                </c:pt>
                <c:pt idx="19">
                  <c:v>17-Thg1</c:v>
                </c:pt>
                <c:pt idx="20">
                  <c:v>18-Thg1</c:v>
                </c:pt>
                <c:pt idx="21">
                  <c:v>19-Thg1</c:v>
                </c:pt>
                <c:pt idx="22">
                  <c:v>20-Thg1</c:v>
                </c:pt>
                <c:pt idx="23">
                  <c:v>21-Thg1</c:v>
                </c:pt>
                <c:pt idx="24">
                  <c:v>22-Thg1</c:v>
                </c:pt>
                <c:pt idx="25">
                  <c:v>23-Thg1</c:v>
                </c:pt>
                <c:pt idx="26">
                  <c:v>24-Thg1</c:v>
                </c:pt>
              </c:strCache>
            </c:str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146</c:v>
                </c:pt>
                <c:pt idx="1">
                  <c:v>67</c:v>
                </c:pt>
                <c:pt idx="2">
                  <c:v>5</c:v>
                </c:pt>
                <c:pt idx="3">
                  <c:v>212</c:v>
                </c:pt>
                <c:pt idx="4">
                  <c:v>136</c:v>
                </c:pt>
                <c:pt idx="5">
                  <c:v>86</c:v>
                </c:pt>
                <c:pt idx="6">
                  <c:v>23</c:v>
                </c:pt>
                <c:pt idx="7">
                  <c:v>23</c:v>
                </c:pt>
                <c:pt idx="8">
                  <c:v>0</c:v>
                </c:pt>
                <c:pt idx="9">
                  <c:v>4</c:v>
                </c:pt>
                <c:pt idx="10">
                  <c:v>42</c:v>
                </c:pt>
                <c:pt idx="11">
                  <c:v>88</c:v>
                </c:pt>
                <c:pt idx="12">
                  <c:v>132</c:v>
                </c:pt>
                <c:pt idx="13">
                  <c:v>90</c:v>
                </c:pt>
                <c:pt idx="14">
                  <c:v>26</c:v>
                </c:pt>
                <c:pt idx="15">
                  <c:v>274</c:v>
                </c:pt>
                <c:pt idx="16">
                  <c:v>0</c:v>
                </c:pt>
                <c:pt idx="17">
                  <c:v>94</c:v>
                </c:pt>
                <c:pt idx="18">
                  <c:v>108</c:v>
                </c:pt>
                <c:pt idx="19">
                  <c:v>164</c:v>
                </c:pt>
                <c:pt idx="20">
                  <c:v>52</c:v>
                </c:pt>
                <c:pt idx="21">
                  <c:v>9</c:v>
                </c:pt>
                <c:pt idx="22">
                  <c:v>10</c:v>
                </c:pt>
                <c:pt idx="23">
                  <c:v>37</c:v>
                </c:pt>
                <c:pt idx="24">
                  <c:v>5</c:v>
                </c:pt>
                <c:pt idx="25">
                  <c:v>14</c:v>
                </c:pt>
                <c:pt idx="26">
                  <c:v>34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36A-4903-851B-7DC23023A0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Comments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4623-4627-8C56-D89A41F61C82}"/>
                </c:ext>
              </c:extLst>
            </c:dLbl>
            <c:dLbl>
              <c:idx val="1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623-4627-8C56-D89A41F61C82}"/>
                </c:ext>
              </c:extLst>
            </c:dLbl>
            <c:dLbl>
              <c:idx val="19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4623-4627-8C56-D89A41F61C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Sheet1!$A$2:$A$28</c:f>
              <c:strCache>
                <c:ptCount val="27"/>
                <c:pt idx="0">
                  <c:v>25-Thg12</c:v>
                </c:pt>
                <c:pt idx="1">
                  <c:v>28-Thg12</c:v>
                </c:pt>
                <c:pt idx="2">
                  <c:v>29-Thg12</c:v>
                </c:pt>
                <c:pt idx="3">
                  <c:v>30-Thg12</c:v>
                </c:pt>
                <c:pt idx="4">
                  <c:v>31-Thg12</c:v>
                </c:pt>
                <c:pt idx="5">
                  <c:v>02-Thg1</c:v>
                </c:pt>
                <c:pt idx="6">
                  <c:v>03-Thg1</c:v>
                </c:pt>
                <c:pt idx="7">
                  <c:v>04-Thg1</c:v>
                </c:pt>
                <c:pt idx="8">
                  <c:v>05-Thg1</c:v>
                </c:pt>
                <c:pt idx="9">
                  <c:v>06-Thg1</c:v>
                </c:pt>
                <c:pt idx="10">
                  <c:v>07-Thg1</c:v>
                </c:pt>
                <c:pt idx="11">
                  <c:v>09-Thg1</c:v>
                </c:pt>
                <c:pt idx="12">
                  <c:v>10-Thg1</c:v>
                </c:pt>
                <c:pt idx="13">
                  <c:v>11-Thg1</c:v>
                </c:pt>
                <c:pt idx="14">
                  <c:v>12-Thg1</c:v>
                </c:pt>
                <c:pt idx="15">
                  <c:v>13-Thg1</c:v>
                </c:pt>
                <c:pt idx="16">
                  <c:v>14-Thg1</c:v>
                </c:pt>
                <c:pt idx="17">
                  <c:v>15-Thg1</c:v>
                </c:pt>
                <c:pt idx="18">
                  <c:v>16-Thg1</c:v>
                </c:pt>
                <c:pt idx="19">
                  <c:v>17-Thg1</c:v>
                </c:pt>
                <c:pt idx="20">
                  <c:v>18-Thg1</c:v>
                </c:pt>
                <c:pt idx="21">
                  <c:v>19-Thg1</c:v>
                </c:pt>
                <c:pt idx="22">
                  <c:v>20-Thg1</c:v>
                </c:pt>
                <c:pt idx="23">
                  <c:v>21-Thg1</c:v>
                </c:pt>
                <c:pt idx="24">
                  <c:v>22-Thg1</c:v>
                </c:pt>
                <c:pt idx="25">
                  <c:v>23-Thg1</c:v>
                </c:pt>
                <c:pt idx="26">
                  <c:v>24-Thg1</c:v>
                </c:pt>
              </c:strCache>
            </c:str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43</c:v>
                </c:pt>
                <c:pt idx="1">
                  <c:v>111</c:v>
                </c:pt>
                <c:pt idx="2">
                  <c:v>7</c:v>
                </c:pt>
                <c:pt idx="3">
                  <c:v>281</c:v>
                </c:pt>
                <c:pt idx="4">
                  <c:v>1224</c:v>
                </c:pt>
                <c:pt idx="5">
                  <c:v>281</c:v>
                </c:pt>
                <c:pt idx="6">
                  <c:v>735</c:v>
                </c:pt>
                <c:pt idx="7">
                  <c:v>453</c:v>
                </c:pt>
                <c:pt idx="8">
                  <c:v>0</c:v>
                </c:pt>
                <c:pt idx="9">
                  <c:v>10</c:v>
                </c:pt>
                <c:pt idx="10">
                  <c:v>67</c:v>
                </c:pt>
                <c:pt idx="11">
                  <c:v>344</c:v>
                </c:pt>
                <c:pt idx="12">
                  <c:v>850</c:v>
                </c:pt>
                <c:pt idx="13">
                  <c:v>67</c:v>
                </c:pt>
                <c:pt idx="14">
                  <c:v>46</c:v>
                </c:pt>
                <c:pt idx="15">
                  <c:v>187</c:v>
                </c:pt>
                <c:pt idx="16">
                  <c:v>0</c:v>
                </c:pt>
                <c:pt idx="17">
                  <c:v>1617</c:v>
                </c:pt>
                <c:pt idx="18">
                  <c:v>109</c:v>
                </c:pt>
                <c:pt idx="19">
                  <c:v>4094</c:v>
                </c:pt>
                <c:pt idx="20">
                  <c:v>381</c:v>
                </c:pt>
                <c:pt idx="21">
                  <c:v>25</c:v>
                </c:pt>
                <c:pt idx="22">
                  <c:v>37</c:v>
                </c:pt>
                <c:pt idx="23">
                  <c:v>213</c:v>
                </c:pt>
                <c:pt idx="24">
                  <c:v>14</c:v>
                </c:pt>
                <c:pt idx="25">
                  <c:v>154</c:v>
                </c:pt>
                <c:pt idx="26">
                  <c:v>88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36A-4903-851B-7DC23023A0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Posts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Sheet1!$A$2:$A$28</c:f>
              <c:strCache>
                <c:ptCount val="27"/>
                <c:pt idx="0">
                  <c:v>25-Thg12</c:v>
                </c:pt>
                <c:pt idx="1">
                  <c:v>28-Thg12</c:v>
                </c:pt>
                <c:pt idx="2">
                  <c:v>29-Thg12</c:v>
                </c:pt>
                <c:pt idx="3">
                  <c:v>30-Thg12</c:v>
                </c:pt>
                <c:pt idx="4">
                  <c:v>31-Thg12</c:v>
                </c:pt>
                <c:pt idx="5">
                  <c:v>02-Thg1</c:v>
                </c:pt>
                <c:pt idx="6">
                  <c:v>03-Thg1</c:v>
                </c:pt>
                <c:pt idx="7">
                  <c:v>04-Thg1</c:v>
                </c:pt>
                <c:pt idx="8">
                  <c:v>05-Thg1</c:v>
                </c:pt>
                <c:pt idx="9">
                  <c:v>06-Thg1</c:v>
                </c:pt>
                <c:pt idx="10">
                  <c:v>07-Thg1</c:v>
                </c:pt>
                <c:pt idx="11">
                  <c:v>09-Thg1</c:v>
                </c:pt>
                <c:pt idx="12">
                  <c:v>10-Thg1</c:v>
                </c:pt>
                <c:pt idx="13">
                  <c:v>11-Thg1</c:v>
                </c:pt>
                <c:pt idx="14">
                  <c:v>12-Thg1</c:v>
                </c:pt>
                <c:pt idx="15">
                  <c:v>13-Thg1</c:v>
                </c:pt>
                <c:pt idx="16">
                  <c:v>14-Thg1</c:v>
                </c:pt>
                <c:pt idx="17">
                  <c:v>15-Thg1</c:v>
                </c:pt>
                <c:pt idx="18">
                  <c:v>16-Thg1</c:v>
                </c:pt>
                <c:pt idx="19">
                  <c:v>17-Thg1</c:v>
                </c:pt>
                <c:pt idx="20">
                  <c:v>18-Thg1</c:v>
                </c:pt>
                <c:pt idx="21">
                  <c:v>19-Thg1</c:v>
                </c:pt>
                <c:pt idx="22">
                  <c:v>20-Thg1</c:v>
                </c:pt>
                <c:pt idx="23">
                  <c:v>21-Thg1</c:v>
                </c:pt>
                <c:pt idx="24">
                  <c:v>22-Thg1</c:v>
                </c:pt>
                <c:pt idx="25">
                  <c:v>23-Thg1</c:v>
                </c:pt>
                <c:pt idx="26">
                  <c:v>24-Thg1</c:v>
                </c:pt>
              </c:strCache>
            </c:strRef>
          </c:cat>
          <c:val>
            <c:numRef>
              <c:f>Sheet1!$D$2:$D$28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8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4</c:v>
                </c:pt>
                <c:pt idx="12">
                  <c:v>7</c:v>
                </c:pt>
                <c:pt idx="13">
                  <c:v>2</c:v>
                </c:pt>
                <c:pt idx="14">
                  <c:v>3</c:v>
                </c:pt>
                <c:pt idx="15">
                  <c:v>6</c:v>
                </c:pt>
                <c:pt idx="16">
                  <c:v>4</c:v>
                </c:pt>
                <c:pt idx="17">
                  <c:v>1</c:v>
                </c:pt>
                <c:pt idx="18">
                  <c:v>3</c:v>
                </c:pt>
                <c:pt idx="19">
                  <c:v>13</c:v>
                </c:pt>
                <c:pt idx="20">
                  <c:v>10</c:v>
                </c:pt>
                <c:pt idx="21">
                  <c:v>3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3</c:v>
                </c:pt>
                <c:pt idx="26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536A-4903-851B-7DC23023A03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23927248"/>
        <c:axId val="623926592"/>
      </c:lineChart>
      <c:catAx>
        <c:axId val="623927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Đường xu hướng thảo luận trên fanpage</a:t>
                </a:r>
              </a:p>
            </c:rich>
          </c:tx>
          <c:layout>
            <c:manualLayout>
              <c:xMode val="edge"/>
              <c:yMode val="edge"/>
              <c:x val="0.33388001224804509"/>
              <c:y val="3.8438924267437157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926592"/>
        <c:crosses val="autoZero"/>
        <c:auto val="1"/>
        <c:lblAlgn val="ctr"/>
        <c:lblOffset val="100"/>
        <c:noMultiLvlLbl val="0"/>
      </c:catAx>
      <c:valAx>
        <c:axId val="623926592"/>
        <c:scaling>
          <c:orientation val="minMax"/>
          <c:max val="5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927248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23932719320638277"/>
          <c:y val="0.1672374775956465"/>
          <c:w val="0.31103451367665724"/>
          <c:h val="6.80375762072400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C6-43F4-9118-3AFE0F447920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6-43F4-9118-3AFE0F447920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FF0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1C6-43F4-9118-3AFE0F44792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C6-43F4-9118-3AFE0F447920}"/>
                </c:ext>
              </c:extLst>
            </c:dLbl>
            <c:spPr>
              <a:noFill/>
              <a:ln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0.123</c:v>
                </c:pt>
                <c:pt idx="1">
                  <c:v>0.877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C6-43F4-9118-3AFE0F447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625066584868292"/>
          <c:y val="0.11218139890160352"/>
          <c:w val="0.54805540728782887"/>
          <c:h val="0.753897371427752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C1-41E0-89C1-219A604944F3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C1-41E0-89C1-219A604944F3}"/>
              </c:ext>
            </c:extLst>
          </c:dPt>
          <c:dPt>
            <c:idx val="2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C1-41E0-89C1-219A604944F3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C1-41E0-89C1-219A604944F3}"/>
              </c:ext>
            </c:extLst>
          </c:dPt>
          <c:dPt>
            <c:idx val="4"/>
            <c:bubble3D val="0"/>
            <c:spPr>
              <a:solidFill>
                <a:srgbClr val="F155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C1-41E0-89C1-219A604944F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8C1-41E0-89C1-219A604944F3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8C1-41E0-89C1-219A604944F3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C1-41E0-89C1-219A604944F3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C1-41E0-89C1-219A604944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Tích cực</c:v>
                </c:pt>
                <c:pt idx="1">
                  <c:v>Trung lập</c:v>
                </c:pt>
                <c:pt idx="2">
                  <c:v>Tiêu cực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0.151</c:v>
                </c:pt>
                <c:pt idx="1">
                  <c:v>0.82399999999999995</c:v>
                </c:pt>
                <c:pt idx="2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8C1-41E0-89C1-219A604944F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837878759672605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9865270625574"/>
          <c:y val="7.2156279126273495E-2"/>
          <c:w val="0.32013978561538342"/>
          <c:h val="0.781229534492151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SOV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7-4A22-BA6C-0129686D4B35}"/>
              </c:ext>
            </c:extLst>
          </c:dPt>
          <c:dPt>
            <c:idx val="1"/>
            <c:bubble3D val="0"/>
            <c:spPr>
              <a:solidFill>
                <a:srgbClr val="036B6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A7-4A22-BA6C-0129686D4B35}"/>
              </c:ext>
            </c:extLst>
          </c:dPt>
          <c:dPt>
            <c:idx val="2"/>
            <c:bubble3D val="0"/>
            <c:spPr>
              <a:solidFill>
                <a:srgbClr val="00AE4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A7-4A22-BA6C-0129686D4B35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BA7-4A22-BA6C-0129686D4B35}"/>
              </c:ext>
            </c:extLst>
          </c:dPt>
          <c:dPt>
            <c:idx val="4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BA7-4A22-BA6C-0129686D4B35}"/>
              </c:ext>
            </c:extLst>
          </c:dPt>
          <c:dPt>
            <c:idx val="5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BA7-4A22-BA6C-0129686D4B35}"/>
              </c:ext>
            </c:extLst>
          </c:dPt>
          <c:dPt>
            <c:idx val="6"/>
            <c:bubble3D val="0"/>
            <c:spPr>
              <a:solidFill>
                <a:srgbClr val="151F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BA7-4A22-BA6C-0129686D4B3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BA7-4A22-BA6C-0129686D4B35}"/>
              </c:ext>
            </c:extLst>
          </c:dPt>
          <c:dPt>
            <c:idx val="8"/>
            <c:bubble3D val="0"/>
            <c:spPr>
              <a:solidFill>
                <a:srgbClr val="8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BA7-4A22-BA6C-0129686D4B35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BA7-4A22-BA6C-0129686D4B3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BA7-4A22-BA6C-0129686D4B35}"/>
                </c:ext>
              </c:extLst>
            </c:dLbl>
            <c:dLbl>
              <c:idx val="2"/>
              <c:layout>
                <c:manualLayout>
                  <c:x val="-9.4764651430527241E-3"/>
                  <c:y val="-1.85757999700076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BA7-4A22-BA6C-0129686D4B3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BA7-4A22-BA6C-0129686D4B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Ngân hàng số</c:v>
                </c:pt>
                <c:pt idx="1">
                  <c:v>Tiết kiệm</c:v>
                </c:pt>
                <c:pt idx="2">
                  <c:v>Thẻ Debit/ ATM</c:v>
                </c:pt>
                <c:pt idx="3">
                  <c:v>Vay</c:v>
                </c:pt>
                <c:pt idx="4">
                  <c:v>Thẻ tín dụng</c:v>
                </c:pt>
                <c:pt idx="5">
                  <c:v>Chứng khoán đầu tư</c:v>
                </c:pt>
                <c:pt idx="6">
                  <c:v>Bảo hiểm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0.37590000000000001</c:v>
                </c:pt>
                <c:pt idx="1">
                  <c:v>6.9000000000000006E-2</c:v>
                </c:pt>
                <c:pt idx="2">
                  <c:v>9.2399999999999996E-2</c:v>
                </c:pt>
                <c:pt idx="3">
                  <c:v>7.8399999999999997E-2</c:v>
                </c:pt>
                <c:pt idx="4">
                  <c:v>6.3100000000000003E-2</c:v>
                </c:pt>
                <c:pt idx="5">
                  <c:v>0.25779999999999997</c:v>
                </c:pt>
                <c:pt idx="6">
                  <c:v>6.3399999999999998E-2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BA7-4A22-BA6C-0129686D4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900956018482505"/>
          <c:y val="4.9438023086516542E-2"/>
          <c:w val="0.33841654090887874"/>
          <c:h val="0.86185912707075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 Neue" panose="020B060402020202020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/>
              <a:t>Chi tiết </a:t>
            </a:r>
            <a:r>
              <a:rPr lang="en-US" b="1" dirty="0" err="1"/>
              <a:t>sắc</a:t>
            </a:r>
            <a:r>
              <a:rPr lang="en-US" b="1" baseline="0" dirty="0"/>
              <a:t> </a:t>
            </a:r>
            <a:r>
              <a:rPr lang="en-US" b="1" baseline="0" dirty="0" err="1"/>
              <a:t>thái</a:t>
            </a:r>
            <a:r>
              <a:rPr lang="en-US" b="1" baseline="0" dirty="0"/>
              <a:t> </a:t>
            </a:r>
            <a:r>
              <a:rPr lang="en-US" b="1" baseline="0" dirty="0" err="1"/>
              <a:t>về</a:t>
            </a:r>
            <a:r>
              <a:rPr lang="en-US" b="1" baseline="0" dirty="0"/>
              <a:t> </a:t>
            </a:r>
            <a:r>
              <a:rPr lang="en-US" b="1" baseline="0" dirty="0" err="1"/>
              <a:t>sản</a:t>
            </a:r>
            <a:r>
              <a:rPr lang="en-US" b="1" baseline="0" dirty="0"/>
              <a:t> </a:t>
            </a:r>
            <a:r>
              <a:rPr lang="en-US" b="1" baseline="0" dirty="0" err="1"/>
              <a:t>phẩm</a:t>
            </a:r>
            <a:endParaRPr lang="en-US" b="1" dirty="0"/>
          </a:p>
        </c:rich>
      </c:tx>
      <c:layout>
        <c:manualLayout>
          <c:xMode val="edge"/>
          <c:yMode val="edge"/>
          <c:x val="0.34566212920188749"/>
          <c:y val="3.4192940611513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133838914865946"/>
          <c:y val="8.6517873877714521E-2"/>
          <c:w val="0.72747574891831712"/>
          <c:h val="0.8074913359377585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Tiết kiệm</c:v>
                </c:pt>
                <c:pt idx="1">
                  <c:v>Thẻ Debit/ ATM</c:v>
                </c:pt>
                <c:pt idx="2">
                  <c:v>Vay</c:v>
                </c:pt>
                <c:pt idx="3">
                  <c:v>Thẻ tín dụng</c:v>
                </c:pt>
                <c:pt idx="4">
                  <c:v>Chứng khoán</c:v>
                </c:pt>
                <c:pt idx="5">
                  <c:v>Bảo hiểm</c:v>
                </c:pt>
                <c:pt idx="6">
                  <c:v>Ngân hàng số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1.0999999999999999E-2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2E-3</c:v>
                </c:pt>
                <c:pt idx="5">
                  <c:v>0</c:v>
                </c:pt>
                <c:pt idx="6">
                  <c:v>2.4899999999999999E-2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16-45D1-A5C8-6C66B43F64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Tiết kiệm</c:v>
                </c:pt>
                <c:pt idx="1">
                  <c:v>Thẻ Debit/ ATM</c:v>
                </c:pt>
                <c:pt idx="2">
                  <c:v>Vay</c:v>
                </c:pt>
                <c:pt idx="3">
                  <c:v>Thẻ tín dụng</c:v>
                </c:pt>
                <c:pt idx="4">
                  <c:v>Chứng khoán</c:v>
                </c:pt>
                <c:pt idx="5">
                  <c:v>Bảo hiểm</c:v>
                </c:pt>
                <c:pt idx="6">
                  <c:v>Ngân hàng số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0.98899999999999999</c:v>
                </c:pt>
                <c:pt idx="1">
                  <c:v>0.999</c:v>
                </c:pt>
                <c:pt idx="2">
                  <c:v>1</c:v>
                </c:pt>
                <c:pt idx="3">
                  <c:v>0.99760000000000004</c:v>
                </c:pt>
                <c:pt idx="4">
                  <c:v>0.98929999999999996</c:v>
                </c:pt>
                <c:pt idx="5">
                  <c:v>0.98399999999999999</c:v>
                </c:pt>
                <c:pt idx="6">
                  <c:v>0.96709999999999996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16-45D1-A5C8-6C66B43F64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B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Tiết kiệm</c:v>
                </c:pt>
                <c:pt idx="1">
                  <c:v>Thẻ Debit/ ATM</c:v>
                </c:pt>
                <c:pt idx="2">
                  <c:v>Vay</c:v>
                </c:pt>
                <c:pt idx="3">
                  <c:v>Thẻ tín dụng</c:v>
                </c:pt>
                <c:pt idx="4">
                  <c:v>Chứng khoán</c:v>
                </c:pt>
                <c:pt idx="5">
                  <c:v>Bảo hiểm</c:v>
                </c:pt>
                <c:pt idx="6">
                  <c:v>Ngân hàng số</c:v>
                </c:pt>
              </c:strCache>
            </c:strRef>
          </c:cat>
          <c:val>
            <c:numRef>
              <c:f>Sheet1!$D$2:$D$8</c:f>
              <c:numCache>
                <c:formatCode>0.0%</c:formatCode>
                <c:ptCount val="7"/>
                <c:pt idx="0">
                  <c:v>0</c:v>
                </c:pt>
                <c:pt idx="1">
                  <c:v>1E-3</c:v>
                </c:pt>
                <c:pt idx="2">
                  <c:v>0</c:v>
                </c:pt>
                <c:pt idx="3">
                  <c:v>2.3999999999999998E-3</c:v>
                </c:pt>
                <c:pt idx="4">
                  <c:v>8.6999999999999994E-3</c:v>
                </c:pt>
                <c:pt idx="5">
                  <c:v>1.6E-2</c:v>
                </c:pt>
                <c:pt idx="6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16-45D1-A5C8-6C66B43F64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57668752"/>
        <c:axId val="457673344"/>
      </c:barChart>
      <c:catAx>
        <c:axId val="45766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57673344"/>
        <c:crosses val="autoZero"/>
        <c:auto val="1"/>
        <c:lblAlgn val="ctr"/>
        <c:lblOffset val="100"/>
        <c:noMultiLvlLbl val="0"/>
      </c:catAx>
      <c:valAx>
        <c:axId val="4576733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45766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164279173514384"/>
          <c:y val="0.89540182995774853"/>
          <c:w val="0.511207042423934"/>
          <c:h val="5.30937654277884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95000"/>
              <a:lumOff val="5000"/>
            </a:schemeClr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00206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206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3.7999999999999999E-2</c:v>
                </c:pt>
                <c:pt idx="1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1606257423805853"/>
                  <c:y val="-0.64006784190038124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0.95199999999999996</c:v>
                </c:pt>
                <c:pt idx="1">
                  <c:v>4.8000000000000043E-2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25868754190468957"/>
                  <c:y val="3.0602641529450098E-2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rgbClr val="FFC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C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0.01</c:v>
                </c:pt>
                <c:pt idx="1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Pt>
            <c:idx val="4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News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0.94899999999999995</c:v>
                </c:pt>
                <c:pt idx="1">
                  <c:v>2.8000000000000001E-2</c:v>
                </c:pt>
                <c:pt idx="2">
                  <c:v>3.0000000000000001E-3</c:v>
                </c:pt>
                <c:pt idx="3">
                  <c:v>1.2999999999999999E-2</c:v>
                </c:pt>
                <c:pt idx="4">
                  <c:v>7.0000000000000001E-3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770-4599-ADC5-7AECCED320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fanpage</c:v>
                </c:pt>
                <c:pt idx="2">
                  <c:v>Facebook group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0.65700000000000003</c:v>
                </c:pt>
                <c:pt idx="1">
                  <c:v>0.217</c:v>
                </c:pt>
                <c:pt idx="2">
                  <c:v>0.126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fanpage</c:v>
                </c:pt>
                <c:pt idx="2">
                  <c:v>Facebook group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fanpage</c:v>
                </c:pt>
                <c:pt idx="2">
                  <c:v>Facebook group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fanpage</c:v>
                </c:pt>
                <c:pt idx="2">
                  <c:v>Facebook group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fanpage</c:v>
                </c:pt>
                <c:pt idx="2">
                  <c:v>Facebook group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1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005D32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4101</c:v>
                </c:pt>
                <c:pt idx="1">
                  <c:v>1067</c:v>
                </c:pt>
                <c:pt idx="2">
                  <c:v>607</c:v>
                </c:pt>
                <c:pt idx="3">
                  <c:v>1697</c:v>
                </c:pt>
                <c:pt idx="4">
                  <c:v>1403</c:v>
                </c:pt>
                <c:pt idx="5">
                  <c:v>1583</c:v>
                </c:pt>
                <c:pt idx="6">
                  <c:v>1276</c:v>
                </c:pt>
                <c:pt idx="7">
                  <c:v>1610</c:v>
                </c:pt>
                <c:pt idx="8">
                  <c:v>616</c:v>
                </c:pt>
                <c:pt idx="9">
                  <c:v>2106</c:v>
                </c:pt>
                <c:pt idx="10">
                  <c:v>3177</c:v>
                </c:pt>
                <c:pt idx="11">
                  <c:v>4233</c:v>
                </c:pt>
                <c:pt idx="12">
                  <c:v>3210</c:v>
                </c:pt>
                <c:pt idx="13">
                  <c:v>1556</c:v>
                </c:pt>
                <c:pt idx="14">
                  <c:v>2215</c:v>
                </c:pt>
                <c:pt idx="15">
                  <c:v>2444</c:v>
                </c:pt>
                <c:pt idx="16">
                  <c:v>2417</c:v>
                </c:pt>
                <c:pt idx="17">
                  <c:v>4710</c:v>
                </c:pt>
                <c:pt idx="18">
                  <c:v>3013</c:v>
                </c:pt>
                <c:pt idx="19">
                  <c:v>3958</c:v>
                </c:pt>
                <c:pt idx="20">
                  <c:v>3602</c:v>
                </c:pt>
                <c:pt idx="21">
                  <c:v>5523</c:v>
                </c:pt>
                <c:pt idx="22">
                  <c:v>8777</c:v>
                </c:pt>
                <c:pt idx="23">
                  <c:v>8192</c:v>
                </c:pt>
                <c:pt idx="24">
                  <c:v>6773</c:v>
                </c:pt>
                <c:pt idx="25">
                  <c:v>10385</c:v>
                </c:pt>
                <c:pt idx="26">
                  <c:v>409</c:v>
                </c:pt>
                <c:pt idx="27">
                  <c:v>764</c:v>
                </c:pt>
                <c:pt idx="28">
                  <c:v>638</c:v>
                </c:pt>
                <c:pt idx="29">
                  <c:v>515</c:v>
                </c:pt>
                <c:pt idx="30">
                  <c:v>259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802-48D7-BDC7-0FA4C4B7B5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00206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1954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0.10100000000000001</c:v>
                </c:pt>
                <c:pt idx="1">
                  <c:v>0.89900000000000002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45-449F-B660-3733420E736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45-449F-B660-3733420E736E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FF0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445-449F-B660-3733420E73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45-449F-B660-3733420E736E}"/>
                </c:ext>
              </c:extLst>
            </c:dLbl>
            <c:spPr>
              <a:noFill/>
              <a:ln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0.11899999999999999</c:v>
                </c:pt>
                <c:pt idx="1">
                  <c:v>0.88100000000000001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45-449F-B660-3733420E7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16879755900759391"/>
                  <c:y val="-0.67877516810484406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0.88500000000000001</c:v>
                </c:pt>
                <c:pt idx="1">
                  <c:v>0.11499999999999999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B8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rgbClr val="FFB8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C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1.4E-2</c:v>
                </c:pt>
                <c:pt idx="1">
                  <c:v>0.98599999999999999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News</c:v>
                </c:pt>
                <c:pt idx="2">
                  <c:v>Youtube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0.99199999999999999</c:v>
                </c:pt>
                <c:pt idx="1">
                  <c:v>6.0000000000000001E-3</c:v>
                </c:pt>
                <c:pt idx="2">
                  <c:v>1E-3</c:v>
                </c:pt>
                <c:pt idx="3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68B-4707-B32F-425D53D5A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0.72199999999999998</c:v>
                </c:pt>
                <c:pt idx="1">
                  <c:v>0.20300000000000001</c:v>
                </c:pt>
                <c:pt idx="2">
                  <c:v>7.4999999999999997E-2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1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005D32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1036</c:v>
                </c:pt>
                <c:pt idx="1">
                  <c:v>5212</c:v>
                </c:pt>
                <c:pt idx="2">
                  <c:v>2838</c:v>
                </c:pt>
                <c:pt idx="3">
                  <c:v>1217</c:v>
                </c:pt>
                <c:pt idx="4">
                  <c:v>9924</c:v>
                </c:pt>
                <c:pt idx="5">
                  <c:v>1349</c:v>
                </c:pt>
                <c:pt idx="6">
                  <c:v>6807</c:v>
                </c:pt>
                <c:pt idx="7">
                  <c:v>706</c:v>
                </c:pt>
                <c:pt idx="8">
                  <c:v>1316</c:v>
                </c:pt>
                <c:pt idx="9">
                  <c:v>2547</c:v>
                </c:pt>
                <c:pt idx="10">
                  <c:v>2931</c:v>
                </c:pt>
                <c:pt idx="11">
                  <c:v>11266</c:v>
                </c:pt>
                <c:pt idx="12">
                  <c:v>3488</c:v>
                </c:pt>
                <c:pt idx="13">
                  <c:v>9907</c:v>
                </c:pt>
                <c:pt idx="14">
                  <c:v>2842</c:v>
                </c:pt>
                <c:pt idx="15">
                  <c:v>3359</c:v>
                </c:pt>
                <c:pt idx="16">
                  <c:v>1126</c:v>
                </c:pt>
                <c:pt idx="17">
                  <c:v>10691</c:v>
                </c:pt>
                <c:pt idx="18">
                  <c:v>2887</c:v>
                </c:pt>
                <c:pt idx="19">
                  <c:v>2341</c:v>
                </c:pt>
                <c:pt idx="20">
                  <c:v>3117</c:v>
                </c:pt>
                <c:pt idx="21">
                  <c:v>14443</c:v>
                </c:pt>
                <c:pt idx="22">
                  <c:v>5134</c:v>
                </c:pt>
                <c:pt idx="23">
                  <c:v>3960</c:v>
                </c:pt>
                <c:pt idx="24">
                  <c:v>2311</c:v>
                </c:pt>
                <c:pt idx="25">
                  <c:v>1768</c:v>
                </c:pt>
                <c:pt idx="26">
                  <c:v>1567</c:v>
                </c:pt>
                <c:pt idx="27">
                  <c:v>1906</c:v>
                </c:pt>
                <c:pt idx="28">
                  <c:v>5249</c:v>
                </c:pt>
                <c:pt idx="29">
                  <c:v>1097</c:v>
                </c:pt>
                <c:pt idx="30">
                  <c:v>1017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3B8-410F-A6CD-527B37F6E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8.8429351106283804E-2"/>
                  <c:y val="0.27044815908075748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00206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206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0.24399999999999999</c:v>
                </c:pt>
                <c:pt idx="1">
                  <c:v>0.75600000000000001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11299370319704631"/>
                  <c:y val="-0.65942168123892797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0.755</c:v>
                </c:pt>
                <c:pt idx="1">
                  <c:v>0.245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rgbClr val="FFC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C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1E-3</c:v>
                </c:pt>
                <c:pt idx="1">
                  <c:v>0.999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Pt>
            <c:idx val="4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News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0.96899999999999997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0.01</c:v>
                </c:pt>
                <c:pt idx="4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CFE-4B4F-9086-01575533BA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0.84299999999999997</c:v>
                </c:pt>
                <c:pt idx="1">
                  <c:v>0.08</c:v>
                </c:pt>
                <c:pt idx="2">
                  <c:v>7.7000000000000068E-2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1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10-4C43-9ACB-123FDE144931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10-4C43-9ACB-123FDE144931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FF0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C10-4C43-9ACB-123FDE14493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10-4C43-9ACB-123FDE144931}"/>
                </c:ext>
              </c:extLst>
            </c:dLbl>
            <c:spPr>
              <a:noFill/>
              <a:ln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6.7000000000000004E-2</c:v>
                </c:pt>
                <c:pt idx="1">
                  <c:v>0.93300000000000005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10-4C43-9ACB-123FDE1449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EC3B0C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305</c:v>
                </c:pt>
                <c:pt idx="1">
                  <c:v>223</c:v>
                </c:pt>
                <c:pt idx="2">
                  <c:v>55</c:v>
                </c:pt>
                <c:pt idx="3">
                  <c:v>125</c:v>
                </c:pt>
                <c:pt idx="4">
                  <c:v>72</c:v>
                </c:pt>
                <c:pt idx="5">
                  <c:v>219</c:v>
                </c:pt>
                <c:pt idx="6">
                  <c:v>76</c:v>
                </c:pt>
                <c:pt idx="7">
                  <c:v>160</c:v>
                </c:pt>
                <c:pt idx="8">
                  <c:v>74</c:v>
                </c:pt>
                <c:pt idx="9">
                  <c:v>1472</c:v>
                </c:pt>
                <c:pt idx="10">
                  <c:v>10863</c:v>
                </c:pt>
                <c:pt idx="11">
                  <c:v>298</c:v>
                </c:pt>
                <c:pt idx="12">
                  <c:v>463</c:v>
                </c:pt>
                <c:pt idx="13">
                  <c:v>405</c:v>
                </c:pt>
                <c:pt idx="14">
                  <c:v>183</c:v>
                </c:pt>
                <c:pt idx="15">
                  <c:v>245</c:v>
                </c:pt>
                <c:pt idx="16">
                  <c:v>145</c:v>
                </c:pt>
                <c:pt idx="17">
                  <c:v>155</c:v>
                </c:pt>
                <c:pt idx="18">
                  <c:v>266</c:v>
                </c:pt>
                <c:pt idx="19">
                  <c:v>228</c:v>
                </c:pt>
                <c:pt idx="20">
                  <c:v>124</c:v>
                </c:pt>
                <c:pt idx="21">
                  <c:v>730</c:v>
                </c:pt>
                <c:pt idx="22">
                  <c:v>5241</c:v>
                </c:pt>
                <c:pt idx="23">
                  <c:v>521</c:v>
                </c:pt>
                <c:pt idx="24">
                  <c:v>284</c:v>
                </c:pt>
                <c:pt idx="25">
                  <c:v>149</c:v>
                </c:pt>
                <c:pt idx="26">
                  <c:v>41</c:v>
                </c:pt>
                <c:pt idx="27">
                  <c:v>62</c:v>
                </c:pt>
                <c:pt idx="28">
                  <c:v>3363</c:v>
                </c:pt>
                <c:pt idx="29">
                  <c:v>3531</c:v>
                </c:pt>
                <c:pt idx="30">
                  <c:v>2093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D03-4066-A4B9-C5F39BFE2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6.8000000000000005E-2</c:v>
                </c:pt>
                <c:pt idx="1">
                  <c:v>0.93199999999999994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20148482551562877"/>
                  <c:y val="-0.73683562870259256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0.93100000000000005</c:v>
                </c:pt>
                <c:pt idx="1">
                  <c:v>6.899999999999995E-2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rgbClr val="FFC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C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1E-3</c:v>
                </c:pt>
                <c:pt idx="1">
                  <c:v>0.999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Pt>
            <c:idx val="4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News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0.96699999999999997</c:v>
                </c:pt>
                <c:pt idx="1">
                  <c:v>1.7999999999999999E-2</c:v>
                </c:pt>
                <c:pt idx="2">
                  <c:v>3.0000000000000001E-3</c:v>
                </c:pt>
                <c:pt idx="3">
                  <c:v>6.0000000000000001E-3</c:v>
                </c:pt>
                <c:pt idx="4">
                  <c:v>6.0000000000000053E-3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B9B-4D04-A361-4449B5E483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0.39200000000000002</c:v>
                </c:pt>
                <c:pt idx="1">
                  <c:v>0.35399999999999998</c:v>
                </c:pt>
                <c:pt idx="2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0.5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006B68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172</c:v>
                </c:pt>
                <c:pt idx="1">
                  <c:v>733</c:v>
                </c:pt>
                <c:pt idx="2">
                  <c:v>256</c:v>
                </c:pt>
                <c:pt idx="3">
                  <c:v>236</c:v>
                </c:pt>
                <c:pt idx="4">
                  <c:v>250</c:v>
                </c:pt>
                <c:pt idx="5">
                  <c:v>401</c:v>
                </c:pt>
                <c:pt idx="6">
                  <c:v>376</c:v>
                </c:pt>
                <c:pt idx="7">
                  <c:v>100</c:v>
                </c:pt>
                <c:pt idx="8">
                  <c:v>1902</c:v>
                </c:pt>
                <c:pt idx="9">
                  <c:v>934</c:v>
                </c:pt>
                <c:pt idx="10">
                  <c:v>1028</c:v>
                </c:pt>
                <c:pt idx="11">
                  <c:v>664</c:v>
                </c:pt>
                <c:pt idx="12">
                  <c:v>999</c:v>
                </c:pt>
                <c:pt idx="13">
                  <c:v>561</c:v>
                </c:pt>
                <c:pt idx="14">
                  <c:v>427</c:v>
                </c:pt>
                <c:pt idx="15">
                  <c:v>1508</c:v>
                </c:pt>
                <c:pt idx="16">
                  <c:v>1795</c:v>
                </c:pt>
                <c:pt idx="17">
                  <c:v>964</c:v>
                </c:pt>
                <c:pt idx="18">
                  <c:v>4125</c:v>
                </c:pt>
                <c:pt idx="19">
                  <c:v>1519</c:v>
                </c:pt>
                <c:pt idx="20">
                  <c:v>737</c:v>
                </c:pt>
                <c:pt idx="21">
                  <c:v>999</c:v>
                </c:pt>
                <c:pt idx="22">
                  <c:v>556</c:v>
                </c:pt>
                <c:pt idx="23">
                  <c:v>956</c:v>
                </c:pt>
                <c:pt idx="24">
                  <c:v>1475</c:v>
                </c:pt>
                <c:pt idx="25">
                  <c:v>1169</c:v>
                </c:pt>
                <c:pt idx="26">
                  <c:v>12042</c:v>
                </c:pt>
                <c:pt idx="27">
                  <c:v>891</c:v>
                </c:pt>
                <c:pt idx="28">
                  <c:v>546</c:v>
                </c:pt>
                <c:pt idx="29">
                  <c:v>831</c:v>
                </c:pt>
                <c:pt idx="30">
                  <c:v>215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2D5-4DD0-89D0-A341EF2E3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28320299178571573"/>
                  <c:y val="6.0347741006922195E-2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1.9E-2</c:v>
                </c:pt>
                <c:pt idx="1">
                  <c:v>0.98099999999999998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33223389154776783"/>
                  <c:y val="-0.69812865497076027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0.97599999999999998</c:v>
                </c:pt>
                <c:pt idx="1">
                  <c:v>2.4000000000000021E-2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5.0000000000000001E-3</c:v>
                </c:pt>
                <c:pt idx="1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82061473036791"/>
          <c:y val="0.12025021515023895"/>
          <c:w val="0.54805540728782887"/>
          <c:h val="0.753897371427752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31-4E58-8024-E15B111E35D2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31-4E58-8024-E15B111E35D2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31-4E58-8024-E15B111E35D2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31-4E58-8024-E15B111E35D2}"/>
              </c:ext>
            </c:extLst>
          </c:dPt>
          <c:dPt>
            <c:idx val="4"/>
            <c:bubble3D val="0"/>
            <c:spPr>
              <a:solidFill>
                <a:srgbClr val="F155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331-4E58-8024-E15B111E35D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331-4E58-8024-E15B111E35D2}"/>
                </c:ext>
              </c:extLst>
            </c:dLbl>
            <c:dLbl>
              <c:idx val="2"/>
              <c:layout>
                <c:manualLayout>
                  <c:x val="-0.12440087702287041"/>
                  <c:y val="-9.7966143592185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331-4E58-8024-E15B111E35D2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F331-4E58-8024-E15B111E35D2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F331-4E58-8024-E15B111E3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Báo chí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0.81200000000000006</c:v>
                </c:pt>
                <c:pt idx="1">
                  <c:v>8.5599999999999996E-2</c:v>
                </c:pt>
                <c:pt idx="2">
                  <c:v>5.8000000000000003E-2</c:v>
                </c:pt>
                <c:pt idx="3">
                  <c:v>3.2000000000000001E-2</c:v>
                </c:pt>
                <c:pt idx="4">
                  <c:v>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331-4E58-8024-E15B111E35D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3066983663235794E-3"/>
          <c:y val="7.7179426143960349E-4"/>
          <c:w val="0.28236954905924327"/>
          <c:h val="0.94044824492336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1"/>
              <c:layout>
                <c:manualLayout>
                  <c:x val="0.19643393376400162"/>
                  <c:y val="-9.7468403004287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83-402A-8020-6CCFDF0CE68B}"/>
                </c:ext>
              </c:extLst>
            </c:dLbl>
            <c:dLbl>
              <c:idx val="2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Facebook</c:v>
                </c:pt>
                <c:pt idx="1">
                  <c:v>News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0.99199999999999999</c:v>
                </c:pt>
                <c:pt idx="1">
                  <c:v>5.0000000000000001E-3</c:v>
                </c:pt>
                <c:pt idx="2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31-483F-884F-9C4F48F251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group</c:v>
                </c:pt>
                <c:pt idx="1">
                  <c:v>Facebook user</c:v>
                </c:pt>
                <c:pt idx="2">
                  <c:v>Facebook fanpage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0.42299999999999999</c:v>
                </c:pt>
                <c:pt idx="1">
                  <c:v>0.41599999999999998</c:v>
                </c:pt>
                <c:pt idx="2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group</c:v>
                </c:pt>
                <c:pt idx="1">
                  <c:v>Facebook user</c:v>
                </c:pt>
                <c:pt idx="2">
                  <c:v>Facebook fanpage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group</c:v>
                </c:pt>
                <c:pt idx="1">
                  <c:v>Facebook user</c:v>
                </c:pt>
                <c:pt idx="2">
                  <c:v>Facebook fanpage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group</c:v>
                </c:pt>
                <c:pt idx="1">
                  <c:v>Facebook user</c:v>
                </c:pt>
                <c:pt idx="2">
                  <c:v>Facebook fanpage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group</c:v>
                </c:pt>
                <c:pt idx="1">
                  <c:v>Facebook user</c:v>
                </c:pt>
                <c:pt idx="2">
                  <c:v>Facebook fanpage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0.5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1E3F96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755</c:v>
                </c:pt>
                <c:pt idx="1">
                  <c:v>209</c:v>
                </c:pt>
                <c:pt idx="2">
                  <c:v>176</c:v>
                </c:pt>
                <c:pt idx="3">
                  <c:v>565</c:v>
                </c:pt>
                <c:pt idx="4">
                  <c:v>916</c:v>
                </c:pt>
                <c:pt idx="5">
                  <c:v>397</c:v>
                </c:pt>
                <c:pt idx="6">
                  <c:v>271</c:v>
                </c:pt>
                <c:pt idx="7">
                  <c:v>137</c:v>
                </c:pt>
                <c:pt idx="8">
                  <c:v>195</c:v>
                </c:pt>
                <c:pt idx="9">
                  <c:v>721</c:v>
                </c:pt>
                <c:pt idx="10">
                  <c:v>807</c:v>
                </c:pt>
                <c:pt idx="11">
                  <c:v>633</c:v>
                </c:pt>
                <c:pt idx="12">
                  <c:v>675</c:v>
                </c:pt>
                <c:pt idx="13">
                  <c:v>350</c:v>
                </c:pt>
                <c:pt idx="14">
                  <c:v>358</c:v>
                </c:pt>
                <c:pt idx="15">
                  <c:v>412</c:v>
                </c:pt>
                <c:pt idx="16">
                  <c:v>246</c:v>
                </c:pt>
                <c:pt idx="17">
                  <c:v>1024</c:v>
                </c:pt>
                <c:pt idx="18">
                  <c:v>454</c:v>
                </c:pt>
                <c:pt idx="19">
                  <c:v>884</c:v>
                </c:pt>
                <c:pt idx="20">
                  <c:v>356</c:v>
                </c:pt>
                <c:pt idx="21">
                  <c:v>2311</c:v>
                </c:pt>
                <c:pt idx="22">
                  <c:v>699</c:v>
                </c:pt>
                <c:pt idx="23">
                  <c:v>922</c:v>
                </c:pt>
                <c:pt idx="24">
                  <c:v>537</c:v>
                </c:pt>
                <c:pt idx="25">
                  <c:v>557</c:v>
                </c:pt>
                <c:pt idx="26">
                  <c:v>154</c:v>
                </c:pt>
                <c:pt idx="27">
                  <c:v>494</c:v>
                </c:pt>
                <c:pt idx="28">
                  <c:v>2016</c:v>
                </c:pt>
                <c:pt idx="29">
                  <c:v>228</c:v>
                </c:pt>
                <c:pt idx="30">
                  <c:v>222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419-4583-9AA1-28EA37F68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explosion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19155703348900538"/>
                  <c:y val="-0.19977658613211199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0.24399999999999999</c:v>
                </c:pt>
                <c:pt idx="1">
                  <c:v>0.75600000000000001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1606257423805853"/>
                  <c:y val="-0.64006784190038124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0.755</c:v>
                </c:pt>
                <c:pt idx="1">
                  <c:v>0.245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1E-3</c:v>
                </c:pt>
                <c:pt idx="1">
                  <c:v>0.999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Pt>
            <c:idx val="4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News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0.95385556915544678</c:v>
                </c:pt>
                <c:pt idx="1">
                  <c:v>2.0073439412484701E-2</c:v>
                </c:pt>
                <c:pt idx="2">
                  <c:v>9.0983272133822925E-3</c:v>
                </c:pt>
                <c:pt idx="3">
                  <c:v>6.2015503875968991E-3</c:v>
                </c:pt>
                <c:pt idx="4">
                  <c:v>1.0771113831089351E-2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6C0-4B5C-8B43-E0B03424E5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group</c:v>
                </c:pt>
                <c:pt idx="2">
                  <c:v>Facebook user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0.58799999999999997</c:v>
                </c:pt>
                <c:pt idx="1">
                  <c:v>0.28299999999999997</c:v>
                </c:pt>
                <c:pt idx="2">
                  <c:v>0.129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group</c:v>
                </c:pt>
                <c:pt idx="2">
                  <c:v>Facebook user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group</c:v>
                </c:pt>
                <c:pt idx="2">
                  <c:v>Facebook user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group</c:v>
                </c:pt>
                <c:pt idx="2">
                  <c:v>Facebook user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group</c:v>
                </c:pt>
                <c:pt idx="2">
                  <c:v>Facebook user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1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1E3F96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1067</c:v>
                </c:pt>
                <c:pt idx="1">
                  <c:v>5525</c:v>
                </c:pt>
                <c:pt idx="2">
                  <c:v>1069</c:v>
                </c:pt>
                <c:pt idx="3">
                  <c:v>2603</c:v>
                </c:pt>
                <c:pt idx="4">
                  <c:v>1687</c:v>
                </c:pt>
                <c:pt idx="5">
                  <c:v>861</c:v>
                </c:pt>
                <c:pt idx="6">
                  <c:v>877</c:v>
                </c:pt>
                <c:pt idx="7">
                  <c:v>1292</c:v>
                </c:pt>
                <c:pt idx="8">
                  <c:v>695</c:v>
                </c:pt>
                <c:pt idx="9">
                  <c:v>646</c:v>
                </c:pt>
                <c:pt idx="10">
                  <c:v>1377</c:v>
                </c:pt>
                <c:pt idx="11">
                  <c:v>990</c:v>
                </c:pt>
                <c:pt idx="12">
                  <c:v>1101</c:v>
                </c:pt>
                <c:pt idx="13">
                  <c:v>386</c:v>
                </c:pt>
                <c:pt idx="14">
                  <c:v>513</c:v>
                </c:pt>
                <c:pt idx="15">
                  <c:v>950</c:v>
                </c:pt>
                <c:pt idx="16">
                  <c:v>759</c:v>
                </c:pt>
                <c:pt idx="17">
                  <c:v>322</c:v>
                </c:pt>
                <c:pt idx="18">
                  <c:v>690</c:v>
                </c:pt>
                <c:pt idx="19">
                  <c:v>454</c:v>
                </c:pt>
                <c:pt idx="20">
                  <c:v>1098</c:v>
                </c:pt>
                <c:pt idx="21">
                  <c:v>604</c:v>
                </c:pt>
                <c:pt idx="22">
                  <c:v>2460</c:v>
                </c:pt>
                <c:pt idx="23">
                  <c:v>623</c:v>
                </c:pt>
                <c:pt idx="24">
                  <c:v>1097</c:v>
                </c:pt>
                <c:pt idx="25">
                  <c:v>431</c:v>
                </c:pt>
                <c:pt idx="26">
                  <c:v>892</c:v>
                </c:pt>
                <c:pt idx="27">
                  <c:v>721</c:v>
                </c:pt>
                <c:pt idx="28">
                  <c:v>1834</c:v>
                </c:pt>
                <c:pt idx="29">
                  <c:v>149</c:v>
                </c:pt>
                <c:pt idx="30">
                  <c:v>201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553-41AB-9BAF-8745A8DC0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1.2999999999999999E-2</c:v>
                </c:pt>
                <c:pt idx="1">
                  <c:v>0.98699999999999999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sz="1100" b="1" i="1" dirty="0" err="1">
                <a:solidFill>
                  <a:schemeClr val="tx1"/>
                </a:solidFill>
              </a:rPr>
              <a:t>Sắc</a:t>
            </a:r>
            <a:r>
              <a:rPr lang="en-US" sz="1100" b="1" i="1" dirty="0">
                <a:solidFill>
                  <a:schemeClr val="tx1"/>
                </a:solidFill>
              </a:rPr>
              <a:t> </a:t>
            </a:r>
            <a:r>
              <a:rPr lang="en-US" sz="1100" b="1" i="1" dirty="0" err="1">
                <a:solidFill>
                  <a:schemeClr val="tx1"/>
                </a:solidFill>
              </a:rPr>
              <a:t>thái</a:t>
            </a:r>
            <a:endParaRPr lang="en-US" sz="1100" b="1" i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5396066025802175"/>
          <c:y val="5.13685692936030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1384997061110186E-2"/>
          <c:y val="0.14370206744478112"/>
          <c:w val="0.64191633899416234"/>
          <c:h val="0.7162234671634353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MB</c:v>
                </c:pt>
                <c:pt idx="1">
                  <c:v>VCB</c:v>
                </c:pt>
                <c:pt idx="2">
                  <c:v>VIB</c:v>
                </c:pt>
                <c:pt idx="3">
                  <c:v>ACB</c:v>
                </c:pt>
                <c:pt idx="4">
                  <c:v>VPB</c:v>
                </c:pt>
                <c:pt idx="5">
                  <c:v>MSB</c:v>
                </c:pt>
                <c:pt idx="6">
                  <c:v>TPB</c:v>
                </c:pt>
                <c:pt idx="7">
                  <c:v>BIDV</c:v>
                </c:pt>
                <c:pt idx="8">
                  <c:v>TCB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1.4E-2</c:v>
                </c:pt>
                <c:pt idx="1">
                  <c:v>3.7999999999999999E-2</c:v>
                </c:pt>
                <c:pt idx="2">
                  <c:v>1.2E-2</c:v>
                </c:pt>
                <c:pt idx="3">
                  <c:v>1.9E-2</c:v>
                </c:pt>
                <c:pt idx="4">
                  <c:v>0.10100000000000001</c:v>
                </c:pt>
                <c:pt idx="5">
                  <c:v>0.24399999999999999</c:v>
                </c:pt>
                <c:pt idx="6">
                  <c:v>2.3E-2</c:v>
                </c:pt>
                <c:pt idx="7">
                  <c:v>6.8000000000000005E-2</c:v>
                </c:pt>
                <c:pt idx="8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56-4EF5-992A-E3B6B8A816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MB</c:v>
                </c:pt>
                <c:pt idx="1">
                  <c:v>VCB</c:v>
                </c:pt>
                <c:pt idx="2">
                  <c:v>VIB</c:v>
                </c:pt>
                <c:pt idx="3">
                  <c:v>ACB</c:v>
                </c:pt>
                <c:pt idx="4">
                  <c:v>VPB</c:v>
                </c:pt>
                <c:pt idx="5">
                  <c:v>MSB</c:v>
                </c:pt>
                <c:pt idx="6">
                  <c:v>TPB</c:v>
                </c:pt>
                <c:pt idx="7">
                  <c:v>BIDV</c:v>
                </c:pt>
                <c:pt idx="8">
                  <c:v>TCB</c:v>
                </c:pt>
              </c:strCache>
            </c:strRef>
          </c:cat>
          <c:val>
            <c:numRef>
              <c:f>Sheet1!$C$2:$C$10</c:f>
              <c:numCache>
                <c:formatCode>0.0%</c:formatCode>
                <c:ptCount val="9"/>
                <c:pt idx="0">
                  <c:v>0.98099999999999998</c:v>
                </c:pt>
                <c:pt idx="1">
                  <c:v>0.95599999999999996</c:v>
                </c:pt>
                <c:pt idx="2">
                  <c:v>0.98599999999999999</c:v>
                </c:pt>
                <c:pt idx="3">
                  <c:v>0.97599999999999998</c:v>
                </c:pt>
                <c:pt idx="4">
                  <c:v>0.88</c:v>
                </c:pt>
                <c:pt idx="5">
                  <c:v>0.755</c:v>
                </c:pt>
                <c:pt idx="6">
                  <c:v>0.97</c:v>
                </c:pt>
                <c:pt idx="7">
                  <c:v>0.93100000000000005</c:v>
                </c:pt>
                <c:pt idx="8">
                  <c:v>0.98499999999999999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56-4EF5-992A-E3B6B8A816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MB</c:v>
                </c:pt>
                <c:pt idx="1">
                  <c:v>VCB</c:v>
                </c:pt>
                <c:pt idx="2">
                  <c:v>VIB</c:v>
                </c:pt>
                <c:pt idx="3">
                  <c:v>ACB</c:v>
                </c:pt>
                <c:pt idx="4">
                  <c:v>VPB</c:v>
                </c:pt>
                <c:pt idx="5">
                  <c:v>MSB</c:v>
                </c:pt>
                <c:pt idx="6">
                  <c:v>TPB</c:v>
                </c:pt>
                <c:pt idx="7">
                  <c:v>BIDV</c:v>
                </c:pt>
                <c:pt idx="8">
                  <c:v>TCB</c:v>
                </c:pt>
              </c:strCache>
            </c:strRef>
          </c:cat>
          <c:val>
            <c:numRef>
              <c:f>Sheet1!$D$2:$D$10</c:f>
              <c:numCache>
                <c:formatCode>0.0%</c:formatCode>
                <c:ptCount val="9"/>
                <c:pt idx="0">
                  <c:v>5.0000000000000001E-3</c:v>
                </c:pt>
                <c:pt idx="1">
                  <c:v>6.0000000000000001E-3</c:v>
                </c:pt>
                <c:pt idx="2">
                  <c:v>2E-3</c:v>
                </c:pt>
                <c:pt idx="3">
                  <c:v>5.0000000000000001E-3</c:v>
                </c:pt>
                <c:pt idx="4">
                  <c:v>1.9E-2</c:v>
                </c:pt>
                <c:pt idx="5">
                  <c:v>1E-3</c:v>
                </c:pt>
                <c:pt idx="6">
                  <c:v>7.0000000000000001E-3</c:v>
                </c:pt>
                <c:pt idx="7">
                  <c:v>1E-3</c:v>
                </c:pt>
                <c:pt idx="8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56-4EF5-992A-E3B6B8A816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13738824"/>
        <c:axId val="413739480"/>
      </c:barChart>
      <c:catAx>
        <c:axId val="413738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13739480"/>
        <c:crosses val="autoZero"/>
        <c:auto val="1"/>
        <c:lblAlgn val="ctr"/>
        <c:lblOffset val="100"/>
        <c:noMultiLvlLbl val="0"/>
      </c:catAx>
      <c:valAx>
        <c:axId val="413739480"/>
        <c:scaling>
          <c:orientation val="minMax"/>
          <c:max val="1"/>
          <c:min val="0"/>
        </c:scaling>
        <c:delete val="0"/>
        <c:axPos val="b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13738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159891218747269E-2"/>
          <c:y val="7.812866396678228E-2"/>
          <c:w val="0.63037097018376975"/>
          <c:h val="6.00911364998271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26685935853169823"/>
                  <c:y val="-0.73683562870259256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0.98</c:v>
                </c:pt>
                <c:pt idx="1">
                  <c:v>2.0000000000000018E-2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rgbClr val="FFC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C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7.0000000000000001E-3</c:v>
                </c:pt>
                <c:pt idx="1">
                  <c:v>0.99299999999999999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Pt>
            <c:idx val="4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News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0.88029465930018413</c:v>
                </c:pt>
                <c:pt idx="1">
                  <c:v>9.6263044812768567E-2</c:v>
                </c:pt>
                <c:pt idx="2">
                  <c:v>0</c:v>
                </c:pt>
                <c:pt idx="3">
                  <c:v>5.6015960712093305E-3</c:v>
                </c:pt>
                <c:pt idx="4">
                  <c:v>1.7840699815837937E-2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F19-46AA-9D4A-DE56BD0853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0.75</c:v>
                </c:pt>
                <c:pt idx="1">
                  <c:v>0.13200000000000001</c:v>
                </c:pt>
                <c:pt idx="2">
                  <c:v>0.11700000000000001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user</c:v>
                </c:pt>
                <c:pt idx="1">
                  <c:v>Facebook group</c:v>
                </c:pt>
                <c:pt idx="2">
                  <c:v>Facebook fanpage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1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512F7C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1306</c:v>
                </c:pt>
                <c:pt idx="1">
                  <c:v>2083</c:v>
                </c:pt>
                <c:pt idx="2">
                  <c:v>1196</c:v>
                </c:pt>
                <c:pt idx="3">
                  <c:v>1597</c:v>
                </c:pt>
                <c:pt idx="4">
                  <c:v>1398</c:v>
                </c:pt>
                <c:pt idx="5">
                  <c:v>2675</c:v>
                </c:pt>
                <c:pt idx="6">
                  <c:v>1035</c:v>
                </c:pt>
                <c:pt idx="7">
                  <c:v>655</c:v>
                </c:pt>
                <c:pt idx="8">
                  <c:v>751</c:v>
                </c:pt>
                <c:pt idx="9">
                  <c:v>1526</c:v>
                </c:pt>
                <c:pt idx="10">
                  <c:v>2426</c:v>
                </c:pt>
                <c:pt idx="11">
                  <c:v>1289</c:v>
                </c:pt>
                <c:pt idx="12">
                  <c:v>2359</c:v>
                </c:pt>
                <c:pt idx="13">
                  <c:v>1525</c:v>
                </c:pt>
                <c:pt idx="14">
                  <c:v>6037</c:v>
                </c:pt>
                <c:pt idx="15">
                  <c:v>1661</c:v>
                </c:pt>
                <c:pt idx="16">
                  <c:v>1252</c:v>
                </c:pt>
                <c:pt idx="17">
                  <c:v>1265</c:v>
                </c:pt>
                <c:pt idx="18">
                  <c:v>2092</c:v>
                </c:pt>
                <c:pt idx="19">
                  <c:v>2235</c:v>
                </c:pt>
                <c:pt idx="20">
                  <c:v>1438</c:v>
                </c:pt>
                <c:pt idx="21">
                  <c:v>2380</c:v>
                </c:pt>
                <c:pt idx="22">
                  <c:v>4428</c:v>
                </c:pt>
                <c:pt idx="23">
                  <c:v>1551</c:v>
                </c:pt>
                <c:pt idx="24">
                  <c:v>1288</c:v>
                </c:pt>
                <c:pt idx="25">
                  <c:v>1285</c:v>
                </c:pt>
                <c:pt idx="26">
                  <c:v>738</c:v>
                </c:pt>
                <c:pt idx="27">
                  <c:v>815</c:v>
                </c:pt>
                <c:pt idx="28">
                  <c:v>959</c:v>
                </c:pt>
                <c:pt idx="29">
                  <c:v>426</c:v>
                </c:pt>
                <c:pt idx="30">
                  <c:v>461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B98-418A-A7F8-5F90BC995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F-4F3B-8A5B-A9B77FDB5F1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F-4F3B-8A5B-A9B77FDB5F1E}"/>
              </c:ext>
            </c:extLst>
          </c:dPt>
          <c:dLbls>
            <c:dLbl>
              <c:idx val="0"/>
              <c:layout>
                <c:manualLayout>
                  <c:x val="0.2096566421426376"/>
                  <c:y val="0.12037608825506939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00206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DF-4F3B-8A5B-A9B77FDB5F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F-4F3B-8A5B-A9B77FDB5F1E}"/>
                </c:ext>
              </c:extLst>
            </c:dLbl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1.2E-2</c:v>
                </c:pt>
                <c:pt idx="1">
                  <c:v>0.98799999999999999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F3B-8A5B-A9B77FDB5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D-467F-A284-9B7B59B25ACE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D-467F-A284-9B7B59B25ACE}"/>
              </c:ext>
            </c:extLst>
          </c:dPt>
          <c:dLbls>
            <c:dLbl>
              <c:idx val="0"/>
              <c:layout>
                <c:manualLayout>
                  <c:x val="0.21782845876964607"/>
                  <c:y val="-0.69812865497076027"/>
                </c:manualLayout>
              </c:layout>
              <c:spPr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3D-467F-A284-9B7B59B25A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D-467F-A284-9B7B59B25A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0.98099999999999998</c:v>
                </c:pt>
                <c:pt idx="1">
                  <c:v>1.9000000000000017E-2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3D-467F-A284-9B7B59B25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4484728993048E-2"/>
          <c:y val="2.2220787646932458E-2"/>
          <c:w val="0.83481769452477061"/>
          <c:h val="0.9777790161561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explosion val="29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0-494B-9FCF-0E8C89C08424}"/>
              </c:ext>
            </c:extLst>
          </c:dPt>
          <c:dPt>
            <c:idx val="1"/>
            <c:bubble3D val="0"/>
            <c:spPr>
              <a:solidFill>
                <a:srgbClr val="DEEB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0-494B-9FCF-0E8C89C08424}"/>
              </c:ext>
            </c:extLst>
          </c:dPt>
          <c:dLbls>
            <c:dLbl>
              <c:idx val="0"/>
              <c:layout>
                <c:manualLayout>
                  <c:x val="0.1769693756346026"/>
                  <c:y val="-7.8915626145246876E-3"/>
                </c:manualLayout>
              </c:layout>
              <c:spPr>
                <a:noFill/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C000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8941987823351"/>
                      <c:h val="0.192205251326682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D90-494B-9FCF-0E8C89C084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90-494B-9FCF-0E8C89C08424}"/>
                </c:ext>
              </c:extLst>
            </c:dLbl>
            <c:spPr>
              <a:noFill/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Tích cực</c:v>
                </c:pt>
                <c:pt idx="1">
                  <c:v>Khác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7.0000000000000001E-3</c:v>
                </c:pt>
                <c:pt idx="1">
                  <c:v>0.99299999999999999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90-494B-9FCF-0E8C89C0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771332340412046"/>
          <c:y val="6.7877637734295698E-2"/>
          <c:w val="0.50400450587076029"/>
          <c:h val="0.879881530888832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6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83-402A-8020-6CCFDF0CE68B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83-402A-8020-6CCFDF0CE68B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83-402A-8020-6CCFDF0CE6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83-402A-8020-6CCFDF0CE68B}"/>
              </c:ext>
            </c:extLst>
          </c:dPt>
          <c:dPt>
            <c:idx val="4"/>
            <c:bubble3D val="0"/>
            <c:spPr>
              <a:solidFill>
                <a:srgbClr val="FFB8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83-402A-8020-6CCFDF0CE6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D83-402A-8020-6CCFDF0CE68B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83-402A-8020-6CCFDF0CE68B}"/>
                </c:ext>
              </c:extLst>
            </c:dLbl>
            <c:dLbl>
              <c:idx val="3"/>
              <c:layout>
                <c:manualLayout>
                  <c:x val="9.4925563409379354E-2"/>
                  <c:y val="-9.7966198575941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83-402A-8020-6CCFDF0CE68B}"/>
                </c:ext>
              </c:extLst>
            </c:dLbl>
            <c:dLbl>
              <c:idx val="4"/>
              <c:layout>
                <c:manualLayout>
                  <c:x val="-6.0752191349440689E-2"/>
                  <c:y val="-0.157181898082874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83-402A-8020-6CCFDF0CE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News</c:v>
                </c:pt>
                <c:pt idx="2">
                  <c:v>Tiktok</c:v>
                </c:pt>
                <c:pt idx="3">
                  <c:v>Youtube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0.99327864777529207</c:v>
                </c:pt>
                <c:pt idx="1">
                  <c:v>3.4899328859060402E-3</c:v>
                </c:pt>
                <c:pt idx="2">
                  <c:v>1.1135968182948049E-3</c:v>
                </c:pt>
                <c:pt idx="3">
                  <c:v>6.9599801143425304E-5</c:v>
                </c:pt>
                <c:pt idx="4">
                  <c:v>2.0482227193636591E-3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83-402A-8020-6CCFDF0CE6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129105654347204E-2"/>
          <c:y val="4.1467043729133207E-2"/>
          <c:w val="0.37576541676767772"/>
          <c:h val="0.95609092263407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21648187849489"/>
          <c:y val="0.11946352684854697"/>
          <c:w val="0.65662322675853957"/>
          <c:h val="0.803105531786245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3004676863671865E-2"/>
                  <c:y val="9.79039308042769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7FE-48C9-8F49-CA8FB1012633}"/>
                </c:ext>
              </c:extLst>
            </c:dLbl>
            <c:dLbl>
              <c:idx val="1"/>
              <c:layout>
                <c:manualLayout>
                  <c:x val="9.300467686367192E-2"/>
                  <c:y val="-1.680108638205795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770-4599-ADC5-7AECCED3208D}"/>
                </c:ext>
              </c:extLst>
            </c:dLbl>
            <c:dLbl>
              <c:idx val="2"/>
              <c:layout>
                <c:manualLayout>
                  <c:x val="9.5823000404995307E-2"/>
                  <c:y val="1.680108638205802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DD8-4469-8020-766AF474EB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0.97799999999999998</c:v>
                </c:pt>
                <c:pt idx="1">
                  <c:v>2.1999999999999999E-2</c:v>
                </c:pt>
                <c:pt idx="2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F-4FB5-AEBF-877A072BB6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VCB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95F-4FB5-AEBF-877A072BB6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ACB</c:v>
                </c:pt>
              </c:strCache>
            </c:strRef>
          </c:tx>
          <c:spPr>
            <a:solidFill>
              <a:srgbClr val="18478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95F-4FB5-AEBF-877A072BB6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8B420B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95F-4FB5-AEBF-877A072BB69D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BIDV</c:v>
                </c:pt>
              </c:strCache>
            </c:strRef>
          </c:tx>
          <c:spPr>
            <a:solidFill>
              <a:srgbClr val="9A7E2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 fanpage</c:v>
                </c:pt>
                <c:pt idx="1">
                  <c:v>Facebook user</c:v>
                </c:pt>
                <c:pt idx="2">
                  <c:v>Facebook group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595F-4FB5-AEBF-877A072BB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-1594016192"/>
        <c:axId val="-1594015648"/>
        <c:extLst/>
      </c:barChart>
      <c:catAx>
        <c:axId val="-1594016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5648"/>
        <c:crosses val="autoZero"/>
        <c:auto val="1"/>
        <c:lblAlgn val="ctr"/>
        <c:lblOffset val="100"/>
        <c:noMultiLvlLbl val="0"/>
      </c:catAx>
      <c:valAx>
        <c:axId val="-1594015648"/>
        <c:scaling>
          <c:orientation val="minMax"/>
          <c:max val="1"/>
          <c:min val="0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15940161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800" b="0" i="0" u="none" strike="noStrike" kern="1200" baseline="0">
          <a:solidFill>
            <a:schemeClr val="tx1"/>
          </a:solidFill>
          <a:latin typeface="+mj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10096216223595"/>
          <c:y val="6.8891092510205768E-2"/>
          <c:w val="0.51926644946332812"/>
          <c:h val="0.8669567415904876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2061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4F-46D3-914E-BBF570E49D74}"/>
              </c:ext>
            </c:extLst>
          </c:dPt>
          <c:dPt>
            <c:idx val="1"/>
            <c:bubble3D val="0"/>
            <c:spPr>
              <a:solidFill>
                <a:srgbClr val="067B4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4F-46D3-914E-BBF570E49D74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4F-46D3-914E-BBF570E49D74}"/>
              </c:ext>
            </c:extLst>
          </c:dPt>
          <c:dPt>
            <c:idx val="3"/>
            <c:bubble3D val="0"/>
            <c:spPr>
              <a:solidFill>
                <a:srgbClr val="00B7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4F-46D3-914E-BBF570E49D74}"/>
              </c:ext>
            </c:extLst>
          </c:dPt>
          <c:dPt>
            <c:idx val="4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F4F-46D3-914E-BBF570E49D74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F4F-46D3-914E-BBF570E49D74}"/>
              </c:ext>
            </c:extLst>
          </c:dPt>
          <c:dPt>
            <c:idx val="6"/>
            <c:bubble3D val="0"/>
            <c:spPr>
              <a:solidFill>
                <a:srgbClr val="E9652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F4F-46D3-914E-BBF570E49D74}"/>
              </c:ext>
            </c:extLst>
          </c:dPt>
          <c:dPt>
            <c:idx val="7"/>
            <c:bubble3D val="0"/>
            <c:spPr>
              <a:solidFill>
                <a:srgbClr val="5B2D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F4F-46D3-914E-BBF570E49D74}"/>
              </c:ext>
            </c:extLst>
          </c:dPt>
          <c:dPt>
            <c:idx val="8"/>
            <c:bubble3D val="0"/>
            <c:spPr>
              <a:solidFill>
                <a:srgbClr val="0068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F4F-46D3-914E-BBF570E49D74}"/>
              </c:ext>
            </c:extLst>
          </c:dPt>
          <c:dLbls>
            <c:dLbl>
              <c:idx val="0"/>
              <c:layout>
                <c:manualLayout>
                  <c:x val="8.3024612635330994E-2"/>
                  <c:y val="-0.143659936342784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F4F-46D3-914E-BBF570E49D74}"/>
                </c:ext>
              </c:extLst>
            </c:dLbl>
            <c:dLbl>
              <c:idx val="1"/>
              <c:layout>
                <c:manualLayout>
                  <c:x val="0.13353866588383631"/>
                  <c:y val="6.4905826531410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F4F-46D3-914E-BBF570E49D74}"/>
                </c:ext>
              </c:extLst>
            </c:dLbl>
            <c:dLbl>
              <c:idx val="2"/>
              <c:layout>
                <c:manualLayout>
                  <c:x val="3.9748531792055876E-2"/>
                  <c:y val="0.109564973319034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7F4F-46D3-914E-BBF570E49D74}"/>
                </c:ext>
              </c:extLst>
            </c:dLbl>
            <c:dLbl>
              <c:idx val="3"/>
              <c:layout>
                <c:manualLayout>
                  <c:x val="2.1553501160610157E-3"/>
                  <c:y val="1.21657915852916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7F4F-46D3-914E-BBF570E49D74}"/>
                </c:ext>
              </c:extLst>
            </c:dLbl>
            <c:dLbl>
              <c:idx val="4"/>
              <c:layout>
                <c:manualLayout>
                  <c:x val="-8.8332138233723018E-2"/>
                  <c:y val="0.145261544164201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7F4F-46D3-914E-BBF570E49D74}"/>
                </c:ext>
              </c:extLst>
            </c:dLbl>
            <c:dLbl>
              <c:idx val="6"/>
              <c:layout>
                <c:manualLayout>
                  <c:x val="-0.11816246617226442"/>
                  <c:y val="-0.122450684941779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7F4F-46D3-914E-BBF570E49D74}"/>
                </c:ext>
              </c:extLst>
            </c:dLbl>
            <c:dLbl>
              <c:idx val="7"/>
              <c:layout>
                <c:manualLayout>
                  <c:x val="-2.8521974593305195E-2"/>
                  <c:y val="-0.129253500771878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7F4F-46D3-914E-BBF570E49D74}"/>
                </c:ext>
              </c:extLst>
            </c:dLbl>
            <c:dLbl>
              <c:idx val="8"/>
              <c:layout>
                <c:manualLayout>
                  <c:x val="0.18743011875600551"/>
                  <c:y val="-0.11564786911168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7F4F-46D3-914E-BBF570E49D7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Sheet1!$A$2:$A$10</c:f>
              <c:strCache>
                <c:ptCount val="9"/>
                <c:pt idx="0">
                  <c:v>TCB</c:v>
                </c:pt>
                <c:pt idx="1">
                  <c:v>VCB</c:v>
                </c:pt>
                <c:pt idx="2">
                  <c:v>MBB</c:v>
                </c:pt>
                <c:pt idx="3">
                  <c:v>VPB</c:v>
                </c:pt>
                <c:pt idx="4">
                  <c:v>ACB</c:v>
                </c:pt>
                <c:pt idx="5">
                  <c:v>VIB</c:v>
                </c:pt>
                <c:pt idx="6">
                  <c:v>MSB</c:v>
                </c:pt>
                <c:pt idx="7">
                  <c:v>TPB</c:v>
                </c:pt>
                <c:pt idx="8">
                  <c:v>BIDV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0.40340157868021848</c:v>
                </c:pt>
                <c:pt idx="1">
                  <c:v>7.054442279694477E-2</c:v>
                </c:pt>
                <c:pt idx="2">
                  <c:v>2.5816163083684642E-2</c:v>
                </c:pt>
                <c:pt idx="3">
                  <c:v>9.5256512739773078E-2</c:v>
                </c:pt>
                <c:pt idx="4">
                  <c:v>1.4195660301085988E-2</c:v>
                </c:pt>
                <c:pt idx="5">
                  <c:v>0.29660890735511797</c:v>
                </c:pt>
                <c:pt idx="6">
                  <c:v>2.4445379913619385E-2</c:v>
                </c:pt>
                <c:pt idx="7">
                  <c:v>3.9818059688336793E-2</c:v>
                </c:pt>
                <c:pt idx="8">
                  <c:v>2.9913315441218932E-2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F4F-46D3-914E-BBF570E49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120195556108817E-2"/>
          <c:y val="4.6569324852046845E-2"/>
          <c:w val="0.18720474775005794"/>
          <c:h val="0.953430742853547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Buzz</c:v>
                </c:pt>
              </c:strCache>
            </c:strRef>
          </c:tx>
          <c:spPr>
            <a:ln w="19050" cap="rnd">
              <a:solidFill>
                <a:srgbClr val="0063AD"/>
              </a:solidFill>
              <a:round/>
            </a:ln>
            <a:effectLst/>
          </c:spPr>
          <c:marker>
            <c:symbol val="none"/>
          </c:marker>
          <c:cat>
            <c:strRef>
              <c:f>Sheet1!$A$2:$A$33</c:f>
              <c:strCache>
                <c:ptCount val="32"/>
                <c:pt idx="0">
                  <c:v>25-Thg12</c:v>
                </c:pt>
                <c:pt idx="1">
                  <c:v>26-Thg12</c:v>
                </c:pt>
                <c:pt idx="2">
                  <c:v>27-Thg12</c:v>
                </c:pt>
                <c:pt idx="3">
                  <c:v>28-Thg12</c:v>
                </c:pt>
                <c:pt idx="4">
                  <c:v>29-Thg12</c:v>
                </c:pt>
                <c:pt idx="5">
                  <c:v>30-Thg12</c:v>
                </c:pt>
                <c:pt idx="6">
                  <c:v>31-Thg12</c:v>
                </c:pt>
                <c:pt idx="7">
                  <c:v>01-Thg1</c:v>
                </c:pt>
                <c:pt idx="8">
                  <c:v>02-Thg1</c:v>
                </c:pt>
                <c:pt idx="9">
                  <c:v>03-Thg1</c:v>
                </c:pt>
                <c:pt idx="10">
                  <c:v>04-Thg1</c:v>
                </c:pt>
                <c:pt idx="11">
                  <c:v>05-Thg1</c:v>
                </c:pt>
                <c:pt idx="12">
                  <c:v>06-Thg1</c:v>
                </c:pt>
                <c:pt idx="13">
                  <c:v>07-Thg1</c:v>
                </c:pt>
                <c:pt idx="14">
                  <c:v>08-Thg1</c:v>
                </c:pt>
                <c:pt idx="15">
                  <c:v>09-Thg1</c:v>
                </c:pt>
                <c:pt idx="16">
                  <c:v>10-Thg1</c:v>
                </c:pt>
                <c:pt idx="17">
                  <c:v>11-Thg1</c:v>
                </c:pt>
                <c:pt idx="18">
                  <c:v>12-Thg1</c:v>
                </c:pt>
                <c:pt idx="19">
                  <c:v>13-Thg1</c:v>
                </c:pt>
                <c:pt idx="20">
                  <c:v>14-Thg1</c:v>
                </c:pt>
                <c:pt idx="21">
                  <c:v>15-Thg1</c:v>
                </c:pt>
                <c:pt idx="22">
                  <c:v>16-Thg1</c:v>
                </c:pt>
                <c:pt idx="23">
                  <c:v>17-Thg1</c:v>
                </c:pt>
                <c:pt idx="24">
                  <c:v>18-Thg1</c:v>
                </c:pt>
                <c:pt idx="25">
                  <c:v>19-Thg1</c:v>
                </c:pt>
                <c:pt idx="26">
                  <c:v>20-Thg1</c:v>
                </c:pt>
                <c:pt idx="27">
                  <c:v>21-Thg1</c:v>
                </c:pt>
                <c:pt idx="28">
                  <c:v>22-Thg1</c:v>
                </c:pt>
                <c:pt idx="29">
                  <c:v>23-Thg1</c:v>
                </c:pt>
                <c:pt idx="30">
                  <c:v>24-Thg1</c:v>
                </c:pt>
                <c:pt idx="31">
                  <c:v>31-Thg1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222</c:v>
                </c:pt>
                <c:pt idx="1">
                  <c:v>110</c:v>
                </c:pt>
                <c:pt idx="2">
                  <c:v>191253</c:v>
                </c:pt>
                <c:pt idx="3">
                  <c:v>257</c:v>
                </c:pt>
                <c:pt idx="4">
                  <c:v>558</c:v>
                </c:pt>
                <c:pt idx="5">
                  <c:v>584</c:v>
                </c:pt>
                <c:pt idx="6">
                  <c:v>189</c:v>
                </c:pt>
                <c:pt idx="7">
                  <c:v>54</c:v>
                </c:pt>
                <c:pt idx="8">
                  <c:v>131</c:v>
                </c:pt>
                <c:pt idx="9">
                  <c:v>492</c:v>
                </c:pt>
                <c:pt idx="10">
                  <c:v>185481</c:v>
                </c:pt>
                <c:pt idx="11">
                  <c:v>477</c:v>
                </c:pt>
                <c:pt idx="12">
                  <c:v>189</c:v>
                </c:pt>
                <c:pt idx="13">
                  <c:v>144</c:v>
                </c:pt>
                <c:pt idx="14">
                  <c:v>207</c:v>
                </c:pt>
                <c:pt idx="15">
                  <c:v>314</c:v>
                </c:pt>
                <c:pt idx="16">
                  <c:v>431</c:v>
                </c:pt>
                <c:pt idx="17">
                  <c:v>435</c:v>
                </c:pt>
                <c:pt idx="18">
                  <c:v>361</c:v>
                </c:pt>
                <c:pt idx="19">
                  <c:v>3581</c:v>
                </c:pt>
                <c:pt idx="20">
                  <c:v>451</c:v>
                </c:pt>
                <c:pt idx="21">
                  <c:v>301</c:v>
                </c:pt>
                <c:pt idx="22">
                  <c:v>246</c:v>
                </c:pt>
                <c:pt idx="23">
                  <c:v>159</c:v>
                </c:pt>
                <c:pt idx="24">
                  <c:v>306</c:v>
                </c:pt>
                <c:pt idx="25">
                  <c:v>107</c:v>
                </c:pt>
                <c:pt idx="26">
                  <c:v>680</c:v>
                </c:pt>
                <c:pt idx="27">
                  <c:v>95</c:v>
                </c:pt>
                <c:pt idx="28">
                  <c:v>2381</c:v>
                </c:pt>
                <c:pt idx="29">
                  <c:v>44</c:v>
                </c:pt>
                <c:pt idx="30">
                  <c:v>108</c:v>
                </c:pt>
                <c:pt idx="31">
                  <c:v>1297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7E5-4969-AA88-333DC1404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35024"/>
        <c:axId val="1044135680"/>
      </c:lineChart>
      <c:catAx>
        <c:axId val="104413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680"/>
        <c:crosses val="autoZero"/>
        <c:auto val="1"/>
        <c:lblAlgn val="ctr"/>
        <c:lblOffset val="100"/>
        <c:noMultiLvlLbl val="0"/>
      </c:catAx>
      <c:valAx>
        <c:axId val="1044135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7828535201395533"/>
          <c:y val="1.7341670547897693E-4"/>
          <c:w val="0.39946972447590628"/>
          <c:h val="0.999826697659409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-7.6226656940694956E-2"/>
                  <c:y val="4.28404678622368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C9C-460E-B921-E3AF5CE120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C0000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Jun Phạm</c:v>
                </c:pt>
                <c:pt idx="1">
                  <c:v>Hà Nội Của Tôi</c:v>
                </c:pt>
                <c:pt idx="2">
                  <c:v>TOP Comments</c:v>
                </c:pt>
                <c:pt idx="3">
                  <c:v>Beatvn</c:v>
                </c:pt>
                <c:pt idx="4">
                  <c:v>Techcombank Việt Nam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171</c:v>
                </c:pt>
                <c:pt idx="1">
                  <c:v>352</c:v>
                </c:pt>
                <c:pt idx="2">
                  <c:v>375</c:v>
                </c:pt>
                <c:pt idx="3">
                  <c:v>491</c:v>
                </c:pt>
                <c:pt idx="4">
                  <c:v>6712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C-460E-B921-E3AF5CE12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300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0.75700000000000001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2-490F-9F98-B07779BCF1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217387358918066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152-490F-9F98-B07779BCF1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0.24099999999999999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52-490F-9F98-B07779BCF1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52-490F-9F98-B07779BCF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0252661305463"/>
          <c:y val="0.69944626870487436"/>
          <c:w val="0.7317105123155826"/>
          <c:h val="0.17446879273671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527411564076184"/>
          <c:y val="1.7316256690950654E-4"/>
          <c:w val="0.25391445062869855"/>
          <c:h val="0.999826697659409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Techcombank Việt Nam</c:v>
                </c:pt>
                <c:pt idx="1">
                  <c:v>Beat.vn</c:v>
                </c:pt>
                <c:pt idx="2">
                  <c:v>Hà Nội của tôi</c:v>
                </c:pt>
                <c:pt idx="3">
                  <c:v>Top Comment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114</c:v>
                </c:pt>
                <c:pt idx="1">
                  <c:v>313</c:v>
                </c:pt>
                <c:pt idx="2">
                  <c:v>352</c:v>
                </c:pt>
                <c:pt idx="3">
                  <c:v>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C-460E-B921-E3AF5CE120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5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60653325606536"/>
          <c:y val="3.2104501579784714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0.80430000000000001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E1-471E-919D-CA8C59403C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217387358918066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E1-471E-919D-CA8C59403C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0.19550000000000001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E1-471E-919D-CA8C59403C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2.0000000000000001E-4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E1-471E-919D-CA8C59403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02081578020815"/>
          <c:y val="0.68368565138507287"/>
          <c:w val="0.7317105123155826"/>
          <c:h val="0.17446879273671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828535201395533"/>
          <c:y val="1.7341670547897693E-4"/>
          <c:w val="0.39946972447590628"/>
          <c:h val="0.999826697659409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-7.6226656940694956E-2"/>
                  <c:y val="4.28404678622368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C9C-460E-B921-E3AF5CE120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vietnamhoinhap.vn</c:v>
                </c:pt>
                <c:pt idx="1">
                  <c:v> Thạch Ybi</c:v>
                </c:pt>
                <c:pt idx="2">
                  <c:v>dangcongsan.vn</c:v>
                </c:pt>
                <c:pt idx="3">
                  <c:v> Techcombank Việt Nam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C-460E-B921-E3AF5CE12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10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9D-45DC-9FB6-46A0931317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6637627238546893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9D-45DC-9FB6-46A0931317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9D-45DC-9FB6-46A0931317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9D-45DC-9FB6-46A0931317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9D-45DC-9FB6-46A09313171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828535201395533"/>
          <c:y val="1.7341670547897693E-4"/>
          <c:w val="0.39946972447590628"/>
          <c:h val="0.999826697659409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119B58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-7.6226656940694956E-2"/>
                  <c:y val="4.28404678622368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C9C-460E-B921-E3AF5CE120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Các sự kiện nội bộ VP Bank</c:v>
                </c:pt>
                <c:pt idx="1">
                  <c:v>VP Bank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295</c:v>
                </c:pt>
                <c:pt idx="1">
                  <c:v>35088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C-460E-B921-E3AF5CE12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400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0.95599999999999996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E-44F4-A4E7-BF0E5EA092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6637627238546893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0E-44F4-A4E7-BF0E5EA092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4.3900000000000036E-2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0E-44F4-A4E7-BF0E5EA092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0E-44F4-A4E7-BF0E5EA092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0E-44F4-A4E7-BF0E5EA092C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40278136921267"/>
          <c:y val="0.72248778908229594"/>
          <c:w val="0.72399260485384997"/>
          <c:h val="0.152893294958859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93314355853856"/>
          <c:y val="0"/>
          <c:w val="0.51006685644146144"/>
          <c:h val="0.9715025521545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119B5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VP Bank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B-424D-AE83-2D9696E1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20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82061473036791"/>
          <c:y val="0.12025021515023895"/>
          <c:w val="0.54805540728782887"/>
          <c:h val="0.753897371427752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18-4992-9D01-38DE6CDA737D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18-4992-9D01-38DE6CDA737D}"/>
              </c:ext>
            </c:extLst>
          </c:dPt>
          <c:dPt>
            <c:idx val="2"/>
            <c:bubble3D val="0"/>
            <c:spPr>
              <a:solidFill>
                <a:srgbClr val="5356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18-4992-9D01-38DE6CDA737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18-4992-9D01-38DE6CDA737D}"/>
              </c:ext>
            </c:extLst>
          </c:dPt>
          <c:dPt>
            <c:idx val="4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518-4992-9D01-38DE6CDA737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518-4992-9D01-38DE6CDA737D}"/>
                </c:ext>
              </c:extLst>
            </c:dLbl>
            <c:dLbl>
              <c:idx val="1"/>
              <c:layout>
                <c:manualLayout>
                  <c:x val="9.4080379284678689E-2"/>
                  <c:y val="-0.150980325955824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518-4992-9D01-38DE6CDA737D}"/>
                </c:ext>
              </c:extLst>
            </c:dLbl>
            <c:dLbl>
              <c:idx val="2"/>
              <c:layout>
                <c:manualLayout>
                  <c:x val="-0.15945970753481908"/>
                  <c:y val="-9.7966143592185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518-4992-9D01-38DE6CDA737D}"/>
                </c:ext>
              </c:extLst>
            </c:dLbl>
            <c:dLbl>
              <c:idx val="3"/>
              <c:layout>
                <c:manualLayout>
                  <c:x val="0.1890059651264106"/>
                  <c:y val="-8.58875955039723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518-4992-9D01-38DE6CDA737D}"/>
                </c:ext>
              </c:extLst>
            </c:dLbl>
            <c:dLbl>
              <c:idx val="4"/>
              <c:layout>
                <c:manualLayout>
                  <c:x val="-7.8672291970185035E-2"/>
                  <c:y val="-0.163220907280009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B518-4992-9D01-38DE6CDA73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Facebook</c:v>
                </c:pt>
                <c:pt idx="1">
                  <c:v>Báo chí</c:v>
                </c:pt>
                <c:pt idx="2">
                  <c:v>Tiktok</c:v>
                </c:pt>
                <c:pt idx="3">
                  <c:v>Youtube</c:v>
                </c:pt>
                <c:pt idx="4">
                  <c:v>Nguồn khác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0.97299999999999998</c:v>
                </c:pt>
                <c:pt idx="1">
                  <c:v>8.9999999999999993E-3</c:v>
                </c:pt>
                <c:pt idx="2">
                  <c:v>2E-3</c:v>
                </c:pt>
                <c:pt idx="3">
                  <c:v>0.01</c:v>
                </c:pt>
                <c:pt idx="4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18-4992-9D01-38DE6CDA73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4.1467043729133207E-2"/>
          <c:w val="0.33603204447564383"/>
          <c:h val="0.771852855547213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12530588953279E-3"/>
          <c:y val="4.7865168924301427E-2"/>
          <c:w val="0.97386890346409749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0.82099999999999995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CD-4C4D-A7E4-712A97CAD0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3391260948098718"/>
                  <c:y val="-1.57606173198015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CD-4C4D-A7E4-712A97CAD0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0.17700000000000005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CD-4C4D-A7E4-712A97CAD0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CD-4C4D-A7E4-712A97CAD0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CD-4C4D-A7E4-712A97CAD0E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715643659811767E-2"/>
          <c:y val="0.6540618957912947"/>
          <c:w val="0.86751151883542144"/>
          <c:h val="0.2513744002898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9332478425375"/>
          <c:y val="1.7316256690950654E-4"/>
          <c:w val="0.43711301841577166"/>
          <c:h val="0.9715025521545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 MSB - Ngân hàng TMCP Hàng Hải Việt Nam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25901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B-424D-AE83-2D9696E1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300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7865168924301427E-2"/>
          <c:w val="0.97736321159383921"/>
          <c:h val="0.952134881100413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DF-4E46-8E71-BD0C3A6368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3391260948098718"/>
                  <c:y val="-1.57606173198015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DF-4E46-8E71-BD0C3A6368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5.2900000000000044E-2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DF-4E46-8E71-BD0C3A6368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DF-4E46-8E71-BD0C3A6368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DF-4E46-8E71-BD0C3A6368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828535201395533"/>
          <c:y val="1.7341670547897693E-4"/>
          <c:w val="0.52171469376783541"/>
          <c:h val="0.999826697659409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012FFF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-7.6226656940694956E-2"/>
                  <c:y val="4.28404678622368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C9C-460E-B921-E3AF5CE120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VnExpress.net</c:v>
                </c:pt>
                <c:pt idx="1">
                  <c:v>VIB - Ngân Hàng Quốc Tế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C-460E-B921-E3AF5CE12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50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0.68700000000000006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3-4BC4-8DE3-075AD3B895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7101199398144138E-2"/>
                  <c:y val="-1.57606173198015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7B3-4BC4-8DE3-075AD3B895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0.31099999999999994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B3-4BC4-8DE3-075AD3B895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B3-4BC4-8DE3-075AD3B895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B3-4BC4-8DE3-075AD3B895F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641786493650833"/>
          <c:y val="0.6540618957912947"/>
          <c:w val="0.62593504916829701"/>
          <c:h val="0.2513744002898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882238822527672"/>
          <c:y val="1.1555108129358425E-2"/>
          <c:w val="0.2980193307601894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006865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-7.6226656940694956E-2"/>
                  <c:y val="4.28404678622368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B30-4C39-AE72-DEF5BB55B5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 Theanh28 Entertainment</c:v>
                </c:pt>
                <c:pt idx="1">
                  <c:v> Không Sợ Chó</c:v>
                </c:pt>
                <c:pt idx="2">
                  <c:v> Beatvn</c:v>
                </c:pt>
                <c:pt idx="3">
                  <c:v> Man TV</c:v>
                </c:pt>
                <c:pt idx="4">
                  <c:v> BIDV - Ngân hàng TMCP Đầu Tư &amp; Phát Triển Việt Nam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101</c:v>
                </c:pt>
                <c:pt idx="1">
                  <c:v>114</c:v>
                </c:pt>
                <c:pt idx="2">
                  <c:v>115</c:v>
                </c:pt>
                <c:pt idx="3">
                  <c:v>119</c:v>
                </c:pt>
                <c:pt idx="4">
                  <c:v>2420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0-4C39-AE72-DEF5BB55B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7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30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75941989540813"/>
          <c:y val="0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0.74199999999999999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D-4EA5-A37F-74FBA06573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0144894657650545"/>
                  <c:y val="-7.880308659900769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2D-4EA5-A37F-74FBA06573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2D-4EA5-A37F-74FBA06573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7885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2D-4EA5-A37F-74FBA06573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2D-4EA5-A37F-74FBA065731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39894910501791"/>
          <c:y val="0.6540618957912947"/>
          <c:w val="0.63605525424641096"/>
          <c:h val="0.2513744002898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527411564076184"/>
          <c:y val="1.7316256690950654E-4"/>
          <c:w val="0.25391445062869855"/>
          <c:h val="0.999826697659409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Hà Nội Entertainment</c:v>
                </c:pt>
                <c:pt idx="1">
                  <c:v>Tôi Yêu Sài Gòn</c:v>
                </c:pt>
                <c:pt idx="2">
                  <c:v>Văn Chương</c:v>
                </c:pt>
                <c:pt idx="3">
                  <c:v>Hà Nội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23</c:v>
                </c:pt>
                <c:pt idx="2">
                  <c:v>163</c:v>
                </c:pt>
                <c:pt idx="3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C-460E-B921-E3AF5CE120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5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333303085038501E-2"/>
                  <c:y val="-4.72818519594046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86-49F6-B89C-627E6965B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86-49F6-B89C-627E6965B5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9275072987324788E-2"/>
                  <c:y val="-1.57606173198015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86-49F6-B89C-627E6965B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0.63900000000000001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86-49F6-B89C-627E6965B5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86-49F6-B89C-627E6965B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0.35899999999999999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86-49F6-B89C-627E6965B5D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29507876919267"/>
          <c:y val="0.7773301892971769"/>
          <c:w val="0.76217817872113658"/>
          <c:h val="0.161802037552700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9332478425375"/>
          <c:y val="1.7316256690950654E-4"/>
          <c:w val="0.51006685644146144"/>
          <c:h val="0.9715025521545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Hiền Wyti</c:v>
                </c:pt>
                <c:pt idx="1">
                  <c:v>Cộng Đồng Cá Mập Chứng Khoán - WYTI</c:v>
                </c:pt>
                <c:pt idx="2">
                  <c:v>CafeBiz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30</c:v>
                </c:pt>
                <c:pt idx="2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B-424D-AE83-2D9696E1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5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1188078345478866E-2"/>
          <c:y val="5.7794645988074732E-2"/>
          <c:w val="0.94881192165452111"/>
          <c:h val="0.65908858746564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Thg12-22</c:v>
                </c:pt>
              </c:strCache>
            </c:strRef>
          </c:tx>
          <c:spPr>
            <a:solidFill>
              <a:srgbClr val="AFABAB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TCB</c:v>
                </c:pt>
                <c:pt idx="1">
                  <c:v>VCB</c:v>
                </c:pt>
                <c:pt idx="2">
                  <c:v>MBB</c:v>
                </c:pt>
                <c:pt idx="3">
                  <c:v>VPB</c:v>
                </c:pt>
                <c:pt idx="4">
                  <c:v>ACB</c:v>
                </c:pt>
                <c:pt idx="5">
                  <c:v>VIB</c:v>
                </c:pt>
                <c:pt idx="6">
                  <c:v>MSB</c:v>
                </c:pt>
                <c:pt idx="7">
                  <c:v>TPB</c:v>
                </c:pt>
                <c:pt idx="8">
                  <c:v>BIDV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 formatCode="#,##0">
                  <c:v>71580</c:v>
                </c:pt>
                <c:pt idx="1">
                  <c:v>26206</c:v>
                </c:pt>
                <c:pt idx="2">
                  <c:v>32911</c:v>
                </c:pt>
                <c:pt idx="3">
                  <c:v>30744</c:v>
                </c:pt>
                <c:pt idx="4" formatCode="#,##0">
                  <c:v>24895</c:v>
                </c:pt>
                <c:pt idx="5" formatCode="#,##0">
                  <c:v>54593</c:v>
                </c:pt>
                <c:pt idx="6">
                  <c:v>16734</c:v>
                </c:pt>
                <c:pt idx="7">
                  <c:v>15535</c:v>
                </c:pt>
                <c:pt idx="8">
                  <c:v>18781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B-4977-A659-A87E4D6537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Thg1-23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0"/>
                  <c:y val="-5.5295785563546522E-2"/>
                </c:manualLayout>
              </c:layout>
              <c:numFmt formatCode="#,###.#,&quot;K&quot;" sourceLinked="0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 algn="ctr">
                    <a:defRPr sz="9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1-27FB-4977-A659-A87E4D65371D}"/>
                </c:ext>
              </c:extLst>
            </c:dLbl>
            <c:dLbl>
              <c:idx val="6"/>
              <c:layout>
                <c:manualLayout>
                  <c:x val="-5.7651997562273806E-3"/>
                  <c:y val="-0.153126790791359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DDA-46A0-AF57-362D25E8D7EC}"/>
                </c:ext>
              </c:extLst>
            </c:dLbl>
            <c:dLbl>
              <c:idx val="7"/>
              <c:layout>
                <c:manualLayout>
                  <c:x val="0"/>
                  <c:y val="-8.93239612949596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E86-4922-9069-33F1272E117B}"/>
                </c:ext>
              </c:extLst>
            </c:dLbl>
            <c:dLbl>
              <c:idx val="8"/>
              <c:layout>
                <c:manualLayout>
                  <c:x val="-4.323899817170641E-3"/>
                  <c:y val="-0.1233521370263729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DDA-46A0-AF57-362D25E8D7EC}"/>
                </c:ext>
              </c:extLst>
            </c:dLbl>
            <c:numFmt formatCode="#,###.#,&quot;K&quot;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 algn="ctr">
                  <a:defRPr sz="900">
                    <a:solidFill>
                      <a:srgbClr val="FF000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TCB</c:v>
                </c:pt>
                <c:pt idx="1">
                  <c:v>VCB</c:v>
                </c:pt>
                <c:pt idx="2">
                  <c:v>MBB</c:v>
                </c:pt>
                <c:pt idx="3">
                  <c:v>VPB</c:v>
                </c:pt>
                <c:pt idx="4">
                  <c:v>ACB</c:v>
                </c:pt>
                <c:pt idx="5">
                  <c:v>VIB</c:v>
                </c:pt>
                <c:pt idx="6">
                  <c:v>MSB</c:v>
                </c:pt>
                <c:pt idx="7">
                  <c:v>TPB</c:v>
                </c:pt>
                <c:pt idx="8">
                  <c:v>BIDV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530891</c:v>
                </c:pt>
                <c:pt idx="1">
                  <c:v>92839</c:v>
                </c:pt>
                <c:pt idx="2">
                  <c:v>33975</c:v>
                </c:pt>
                <c:pt idx="3">
                  <c:v>125361</c:v>
                </c:pt>
                <c:pt idx="4">
                  <c:v>18682</c:v>
                </c:pt>
                <c:pt idx="5">
                  <c:v>390348</c:v>
                </c:pt>
                <c:pt idx="6">
                  <c:v>32171</c:v>
                </c:pt>
                <c:pt idx="7">
                  <c:v>52402</c:v>
                </c:pt>
                <c:pt idx="8">
                  <c:v>39367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FB-4977-A659-A87E4D6537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Thg1-22</c:v>
                </c:pt>
              </c:strCache>
            </c:strRef>
          </c:tx>
          <c:spPr>
            <a:solidFill>
              <a:srgbClr val="2C90D4"/>
            </a:solidFill>
            <a:ln>
              <a:solidFill>
                <a:srgbClr val="2C90D4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Sheet1!$A$2:$A$10</c:f>
              <c:strCache>
                <c:ptCount val="9"/>
                <c:pt idx="0">
                  <c:v>TCB</c:v>
                </c:pt>
                <c:pt idx="1">
                  <c:v>VCB</c:v>
                </c:pt>
                <c:pt idx="2">
                  <c:v>MBB</c:v>
                </c:pt>
                <c:pt idx="3">
                  <c:v>VPB</c:v>
                </c:pt>
                <c:pt idx="4">
                  <c:v>ACB</c:v>
                </c:pt>
                <c:pt idx="5">
                  <c:v>VIB</c:v>
                </c:pt>
                <c:pt idx="6">
                  <c:v>MSB</c:v>
                </c:pt>
                <c:pt idx="7">
                  <c:v>TPB</c:v>
                </c:pt>
                <c:pt idx="8">
                  <c:v>BIDV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26225</c:v>
                </c:pt>
                <c:pt idx="1">
                  <c:v>128880</c:v>
                </c:pt>
                <c:pt idx="2">
                  <c:v>12332</c:v>
                </c:pt>
                <c:pt idx="3">
                  <c:v>36356</c:v>
                </c:pt>
                <c:pt idx="4">
                  <c:v>32246</c:v>
                </c:pt>
                <c:pt idx="5">
                  <c:v>10586</c:v>
                </c:pt>
                <c:pt idx="6">
                  <c:v>12109</c:v>
                </c:pt>
                <c:pt idx="7">
                  <c:v>20788</c:v>
                </c:pt>
                <c:pt idx="8">
                  <c:v>44750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FB-4977-A659-A87E4D6537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-21"/>
        <c:axId val="-1491108480"/>
        <c:axId val="-1491115552"/>
      </c:barChart>
      <c:catAx>
        <c:axId val="-1491108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>
                    <a:solidFill>
                      <a:schemeClr val="tx1"/>
                    </a:solidFill>
                  </a:defRPr>
                </a:pP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So sánh </a:t>
                </a:r>
                <a:r>
                  <a:rPr lang="en-US" sz="1400" b="1" i="0" baseline="0" dirty="0" err="1">
                    <a:solidFill>
                      <a:srgbClr val="000000"/>
                    </a:solidFill>
                    <a:effectLst/>
                  </a:rPr>
                  <a:t>lượng</a:t>
                </a: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1400" b="1" i="0" baseline="0" dirty="0" err="1">
                    <a:solidFill>
                      <a:srgbClr val="000000"/>
                    </a:solidFill>
                    <a:effectLst/>
                  </a:rPr>
                  <a:t>thảo</a:t>
                </a: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1400" b="1" i="0" baseline="0" dirty="0" err="1">
                    <a:solidFill>
                      <a:srgbClr val="000000"/>
                    </a:solidFill>
                    <a:effectLst/>
                  </a:rPr>
                  <a:t>luận</a:t>
                </a: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 kỳ </a:t>
                </a:r>
                <a:r>
                  <a:rPr lang="en-US" sz="1400" b="1" i="0" baseline="0" dirty="0" err="1">
                    <a:solidFill>
                      <a:srgbClr val="000000"/>
                    </a:solidFill>
                    <a:effectLst/>
                  </a:rPr>
                  <a:t>trước</a:t>
                </a: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1400" b="1" i="0" baseline="0" dirty="0" err="1">
                    <a:solidFill>
                      <a:srgbClr val="000000"/>
                    </a:solidFill>
                    <a:effectLst/>
                  </a:rPr>
                  <a:t>và</a:t>
                </a: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1400" b="1" i="0" baseline="0" dirty="0" err="1">
                    <a:solidFill>
                      <a:srgbClr val="000000"/>
                    </a:solidFill>
                    <a:effectLst/>
                  </a:rPr>
                  <a:t>cùng</a:t>
                </a:r>
                <a:r>
                  <a:rPr lang="en-US" sz="1400" b="1" i="0" baseline="0" dirty="0">
                    <a:solidFill>
                      <a:srgbClr val="000000"/>
                    </a:solidFill>
                    <a:effectLst/>
                  </a:rPr>
                  <a:t> kỳ</a:t>
                </a:r>
                <a:endParaRPr lang="en-US" sz="1400" b="1" dirty="0">
                  <a:solidFill>
                    <a:srgbClr val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28718321191989093"/>
              <c:y val="1.0653900295435571E-3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1491115552"/>
        <c:crosses val="autoZero"/>
        <c:auto val="1"/>
        <c:lblAlgn val="ctr"/>
        <c:lblOffset val="100"/>
        <c:noMultiLvlLbl val="0"/>
      </c:catAx>
      <c:valAx>
        <c:axId val="-1491115552"/>
        <c:scaling>
          <c:orientation val="minMax"/>
          <c:max val="550000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-1491108480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735152624584493"/>
          <c:y val="0.18402812549296477"/>
          <c:w val="0.27173156866772818"/>
          <c:h val="9.7091160344046287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2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42-4B85-9EC3-4776B49D4A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9275072987324788E-2"/>
                  <c:y val="-1.57606173198015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B42-4B85-9EC3-4776B49D4A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0.32699999999999996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42-4B85-9EC3-4776B49D4A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B42-4B85-9EC3-4776B49D4A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0.67300000000000004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42-4B85-9EC3-4776B49D4A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9332478425375"/>
          <c:y val="1.7316256690950654E-4"/>
          <c:w val="0.44041602465331281"/>
          <c:h val="0.9715025521545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sources by mentions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Tôi là dân Thủ Đức</c:v>
                </c:pt>
                <c:pt idx="1">
                  <c:v>Tôi là dân quận 2</c:v>
                </c:pt>
                <c:pt idx="2">
                  <c:v>Tôi là dân quận 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114</c:v>
                </c:pt>
                <c:pt idx="1">
                  <c:v>144</c:v>
                </c:pt>
                <c:pt idx="2">
                  <c:v>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B-424D-AE83-2D9696E1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2"/>
        <c:axId val="-994818832"/>
        <c:axId val="-994813936"/>
      </c:barChart>
      <c:catAx>
        <c:axId val="-994818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-994813936"/>
        <c:crosses val="autoZero"/>
        <c:auto val="1"/>
        <c:lblAlgn val="ctr"/>
        <c:lblOffset val="100"/>
        <c:noMultiLvlLbl val="0"/>
      </c:catAx>
      <c:valAx>
        <c:axId val="-99481393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-99481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8624507874017"/>
          <c:y val="4.7865168924301427E-2"/>
          <c:w val="0.84807394192913388"/>
          <c:h val="0.78513190519802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Tích cực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333303085038501E-2"/>
                  <c:y val="-4.72818519594046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656-4D19-9AD6-994F8CC7A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56-4D19-9AD6-994F8CC7AF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Trung lập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9275072987324788E-2"/>
                  <c:y val="-1.57606173198015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56-4D19-9AD6-994F8CC7A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56-4D19-9AD6-994F8CC7AF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Tiêu cực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117664123540532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56-4D19-9AD6-994F8CC7A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0.23699999999999999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56-4D19-9AD6-994F8CC7AFD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2930912"/>
        <c:axId val="422931744"/>
      </c:barChart>
      <c:catAx>
        <c:axId val="42293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2931744"/>
        <c:crosses val="autoZero"/>
        <c:auto val="1"/>
        <c:lblAlgn val="ctr"/>
        <c:lblOffset val="100"/>
        <c:noMultiLvlLbl val="0"/>
      </c:catAx>
      <c:valAx>
        <c:axId val="422931744"/>
        <c:scaling>
          <c:orientation val="minMax"/>
          <c:max val="1"/>
          <c:min val="0"/>
        </c:scaling>
        <c:delete val="1"/>
        <c:axPos val="b"/>
        <c:numFmt formatCode="0.00%" sourceLinked="1"/>
        <c:majorTickMark val="none"/>
        <c:minorTickMark val="none"/>
        <c:tickLblPos val="nextTo"/>
        <c:crossAx val="4229309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0944881889773"/>
          <c:y val="0.34466019417475841"/>
          <c:w val="0.53149606299212449"/>
          <c:h val="0.47572815533980856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9525">
              <a:solidFill>
                <a:srgbClr val="ED1F77"/>
              </a:solidFill>
            </a:ln>
          </c:spPr>
          <c:marker>
            <c:symbol val="diamond"/>
            <c:size val="3"/>
            <c:spPr>
              <a:solidFill>
                <a:srgbClr val="ED1F77"/>
              </a:solidFill>
              <a:ln w="9525">
                <a:solidFill>
                  <a:srgbClr val="ED1F77"/>
                </a:solidFill>
              </a:ln>
            </c:spPr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2C4-4742-BBD8-E1B3B7ECD6C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C4-4742-BBD8-E1B3B7ECD6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624448"/>
        <c:axId val="471625008"/>
      </c:lineChart>
      <c:catAx>
        <c:axId val="4716244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txPr>
          <a:bodyPr/>
          <a:lstStyle/>
          <a:p>
            <a:pPr>
              <a:defRPr lang="en-US"/>
            </a:pPr>
            <a:endParaRPr lang="en-US"/>
          </a:p>
        </c:txPr>
        <c:crossAx val="471625008"/>
        <c:crosses val="autoZero"/>
        <c:auto val="1"/>
        <c:lblAlgn val="ctr"/>
        <c:lblOffset val="100"/>
        <c:tickMarkSkip val="1"/>
        <c:noMultiLvlLbl val="0"/>
      </c:catAx>
      <c:valAx>
        <c:axId val="47162500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txPr>
          <a:bodyPr/>
          <a:lstStyle/>
          <a:p>
            <a:pPr>
              <a:defRPr lang="en-US"/>
            </a:pPr>
            <a:endParaRPr lang="en-US"/>
          </a:p>
        </c:txPr>
        <c:crossAx val="471624448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15750846627951"/>
          <c:y val="0.11228381517401254"/>
          <c:w val="0.65701737462930931"/>
          <c:h val="0.7915117411755442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rgbClr val="00ADEF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A8-44CA-9E25-F4A9259361B6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A8-44CA-9E25-F4A9259361B6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A8-44CA-9E25-F4A9259361B6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A8-44CA-9E25-F4A9259361B6}"/>
              </c:ext>
            </c:extLst>
          </c:dPt>
          <c:dPt>
            <c:idx val="4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1A8-44CA-9E25-F4A9259361B6}"/>
              </c:ext>
            </c:extLst>
          </c:dPt>
          <c:dPt>
            <c:idx val="5"/>
            <c:bubble3D val="0"/>
            <c:spPr>
              <a:solidFill>
                <a:srgbClr val="9BBB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1A8-44CA-9E25-F4A9259361B6}"/>
              </c:ext>
            </c:extLst>
          </c:dPt>
          <c:dPt>
            <c:idx val="6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1A8-44CA-9E25-F4A9259361B6}"/>
              </c:ext>
            </c:extLst>
          </c:dPt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0.3</c:v>
                </c:pt>
                <c:pt idx="2" formatCode="0.0%">
                  <c:v>0.30000000000000004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1A8-44CA-9E25-F4A925936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0.35416</cdr:x>
      <cdr:y>0.3584</cdr:y>
    </cdr:from>
    <cdr:to>
      <cdr:x>0.79016</cdr:x>
      <cdr:y>0.62971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026355" y="782928"/>
          <a:ext cx="1263522" cy="5926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200" b="1" dirty="0">
              <a:latin typeface="Helvetica" panose="020B0604020202020204" pitchFamily="34" charset="0"/>
              <a:cs typeface="Helvetica" panose="020B0604020202020204" pitchFamily="34" charset="0"/>
            </a:rPr>
            <a:t>1.233.477</a:t>
          </a:r>
        </a:p>
        <a:p xmlns:a="http://schemas.openxmlformats.org/drawingml/2006/main">
          <a:pPr lvl="0" algn="ctr">
            <a:defRPr/>
          </a:pPr>
          <a:r>
            <a:rPr kumimoji="0" lang="en-US" sz="12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Thảo</a:t>
          </a:r>
          <a:r>
            <a:rPr kumimoji="0" lang="en-US" sz="12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2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2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0.35966</cdr:x>
      <cdr:y>0.34085</cdr:y>
    </cdr:from>
    <cdr:to>
      <cdr:x>0.79566</cdr:x>
      <cdr:y>0.61216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019581" y="716781"/>
          <a:ext cx="1235977" cy="5705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2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2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2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2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2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2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2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0.43348</cdr:x>
      <cdr:y>0.36776</cdr:y>
    </cdr:from>
    <cdr:to>
      <cdr:x>0.86948</cdr:x>
      <cdr:y>0.63907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201528" y="600571"/>
          <a:ext cx="1208522" cy="44306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>
              <a:latin typeface="Helvetica" panose="020B0604020202020204" pitchFamily="34" charset="0"/>
              <a:cs typeface="Helvetica" panose="020B0604020202020204" pitchFamily="34" charset="0"/>
            </a:rPr>
            <a:t>530.891</a:t>
          </a:r>
        </a:p>
        <a:p xmlns:a="http://schemas.openxmlformats.org/drawingml/2006/main">
          <a:pPr lvl="0" algn="ctr">
            <a:defRPr/>
          </a:pPr>
          <a:r>
            <a:rPr lang="en-US" sz="1100" b="1" kern="2000" noProof="0" dirty="0" err="1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Thảo</a:t>
          </a:r>
          <a:r>
            <a:rPr lang="en-US" sz="1100" b="1" kern="2000" noProof="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lang="en-US" sz="1100" b="1" kern="2000" noProof="0" dirty="0" err="1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0.47442</cdr:x>
      <cdr:y>0.34554</cdr:y>
    </cdr:from>
    <cdr:to>
      <cdr:x>0.91042</cdr:x>
      <cdr:y>0.61685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214649" y="556845"/>
          <a:ext cx="1116286" cy="43721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Sắc</a:t>
          </a:r>
          <a:r>
            <a:rPr lang="en-US" sz="1100" b="1" dirty="0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thái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0.49551</cdr:x>
      <cdr:y>0.33908</cdr:y>
    </cdr:from>
    <cdr:to>
      <cdr:x>0.93151</cdr:x>
      <cdr:y>0.61039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1647317-1607-5345-8908-14821E6EA753}"/>
            </a:ext>
          </a:extLst>
        </cdr:cNvPr>
        <cdr:cNvSpPr/>
      </cdr:nvSpPr>
      <cdr:spPr bwMode="auto">
        <a:xfrm xmlns:a="http://schemas.openxmlformats.org/drawingml/2006/main">
          <a:off x="1313479" y="485999"/>
          <a:ext cx="1155733" cy="3888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defRPr/>
          </a:pPr>
          <a:r>
            <a:rPr lang="en-US" sz="1100" b="1" dirty="0" err="1">
              <a:latin typeface="Helvetica" panose="020B0604020202020204" pitchFamily="34" charset="0"/>
              <a:cs typeface="Helvetica" panose="020B0604020202020204" pitchFamily="34" charset="0"/>
            </a:rPr>
            <a:t>Nguồn</a:t>
          </a:r>
          <a:endParaRPr lang="en-US" sz="1100" b="1" dirty="0">
            <a:latin typeface="Helvetica" panose="020B0604020202020204" pitchFamily="34" charset="0"/>
            <a:cs typeface="Helvetica" panose="020B0604020202020204" pitchFamily="34" charset="0"/>
          </a:endParaRPr>
        </a:p>
        <a:p xmlns:a="http://schemas.openxmlformats.org/drawingml/2006/main">
          <a:pPr lvl="0" algn="ctr">
            <a:defRPr/>
          </a:pPr>
          <a:r>
            <a:rPr lang="en-US" sz="1100" b="1" kern="2000" dirty="0"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t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hảo</a:t>
          </a:r>
          <a:r>
            <a:rPr kumimoji="0" lang="en-US" sz="1100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 </a:t>
          </a:r>
          <a:r>
            <a:rPr kumimoji="0" lang="en-US" sz="1100" b="1" i="0" u="none" strike="noStrike" kern="2000" cap="none" spc="0" normalizeH="0" baseline="0" noProof="0" dirty="0" err="1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rPr>
            <a:t>luận</a:t>
          </a:r>
          <a:endParaRPr kumimoji="0" lang="en-US" sz="1100" b="1" i="0" u="none" strike="noStrike" kern="2000" cap="none" spc="0" normalizeH="0" baseline="0" noProof="0" dirty="0">
            <a:ln>
              <a:noFill/>
            </a:ln>
            <a:effectLst/>
            <a:uLnTx/>
            <a:uFillTx/>
            <a:latin typeface="Helvetica" panose="020B0604020202020204" pitchFamily="34" charset="0"/>
            <a:ea typeface="DINProVN" charset="0"/>
            <a:cs typeface="Helvetica" panose="020B0604020202020204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DBBC5D-A9AB-3D4E-8CEE-B8C59DF931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8AE54-EA25-BE4A-B252-FF237953C6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CC116-88F3-4838-B4F2-648CA719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5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" panose="02000503000000020004" pitchFamily="2" charset="0"/>
              </a:defRPr>
            </a:lvl1pPr>
          </a:lstStyle>
          <a:p>
            <a:endParaRPr lang="en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" panose="02000503000000020004" pitchFamily="2" charset="0"/>
              </a:defRPr>
            </a:lvl1pPr>
          </a:lstStyle>
          <a:p>
            <a:fld id="{B4C4B666-37E8-7B42-9D11-64EFD9FEBA45}" type="datetimeFigureOut">
              <a:rPr lang="en-VN" smtClean="0"/>
              <a:pPr/>
              <a:t>05/23/2023</a:t>
            </a:fld>
            <a:endParaRPr lang="en-V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" panose="02000503000000020004" pitchFamily="2" charset="0"/>
              </a:defRPr>
            </a:lvl1pPr>
          </a:lstStyle>
          <a:p>
            <a:endParaRPr lang="en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" panose="02000503000000020004" pitchFamily="2" charset="0"/>
              </a:defRPr>
            </a:lvl1pPr>
          </a:lstStyle>
          <a:p>
            <a:fld id="{77620ADD-3164-2144-9365-C71C0B7DBABB}" type="slidenum">
              <a:rPr lang="en-VN" smtClean="0"/>
              <a:pPr/>
              <a:t>‹#›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4117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" panose="020005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" panose="020005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" panose="020005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" panose="020005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294056149200575/permalink/610426927563494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1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33221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34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46213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38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2447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43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341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8913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162B5-00BE-3E46-9353-48D247C9AF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35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4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8700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Hoàn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tiền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tới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15%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với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thẻ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tín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dụng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Stepup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Prime (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VPBank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);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PVcombank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có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chương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trình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tích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điểm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PVOne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Thông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báo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thời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gian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trích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nợ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thẻ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tín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dụng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mb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trong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dịp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tết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nguyên </a:t>
            </a:r>
            <a:r>
              <a:rPr lang="en-US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đán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vi-VN" b="0" i="0" dirty="0">
                <a:solidFill>
                  <a:srgbClr val="212121"/>
                </a:solidFill>
                <a:effectLst/>
                <a:latin typeface="VNE1"/>
              </a:rPr>
              <a:t>Ngân hàng Nhà nước định hướng tăng trưởng tín dụng năm tới khoảng 14 - 15%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https://vneconomy,vn/gioi-chuyen-mon-nhan-dinh-gi-ve-room-tin-dung-nam-2023-cua-cac-ngan-hang,htm,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Lưu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ý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hki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làm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thẻ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tín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dụng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và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các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khoản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vay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tín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chấp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: https://www,facebook,com/groups/796419434634995/permalink/1215284942748440/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ATM: Gặp vấn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đề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khi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giao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dịch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bằng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ATM: https://www,facebook,com/Fanpagequangninh24h/posts/pfbid0hrq7xcz6rrBCLauqGb9hkCpqtxiUGK1cHwXNTqXHLpSza8B6xdLJJByPMsLqM55el,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Chiêu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trò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lừa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đảo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qua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việc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làm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thẻ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ATM: https://www,facebook,com/ngheantv/posts/pfbid0mrG8MJf4TYfGPAq6mowAkuD4pZZjRFjpGHArndqarVvVjSzoRu2Gn7qdMkYm4HgGl</a:t>
            </a: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Chứng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khoán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: dự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báo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tình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hình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thị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trường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chứng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khoán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VNE1"/>
              </a:rPr>
              <a:t>năm</a:t>
            </a:r>
            <a:r>
              <a:rPr lang="en-US" b="0" i="0" dirty="0">
                <a:solidFill>
                  <a:srgbClr val="212121"/>
                </a:solidFill>
                <a:effectLst/>
                <a:latin typeface="VNE1"/>
              </a:rPr>
              <a:t> 2023 https://vnexpress,net/chung-khoan-nam-nay-duoc-du-bao-the-nao-4560635,html</a:t>
            </a:r>
            <a:br>
              <a:rPr lang="en-US" b="0" i="0" dirty="0">
                <a:solidFill>
                  <a:srgbClr val="212121"/>
                </a:solidFill>
                <a:effectLst/>
                <a:latin typeface="VNE1"/>
              </a:rPr>
            </a:br>
            <a:r>
              <a:rPr lang="en-US" dirty="0">
                <a:hlinkClick r:id="rId3" tooltip="https://www.facebook.com/groups/294056149200575/permalink/610426927563494/"/>
              </a:rPr>
              <a:t>https://www,facebook,com/groups/294056149200575/permalink/610426927563494/</a:t>
            </a:r>
            <a:r>
              <a:rPr lang="en-US" dirty="0"/>
              <a:t>, Hai </a:t>
            </a:r>
            <a:r>
              <a:rPr lang="en-US" dirty="0" err="1"/>
              <a:t>cty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khoán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phạt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1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: https://www,antv,gov,vn/tin-tuc/kinh-te/2-cong-ty-chung-khoan-bi-phat-hon-1-ty-dong-475342,html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352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12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0904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13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5635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16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7830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20ADD-3164-2144-9365-C71C0B7DBABB}" type="slidenum">
              <a:rPr lang="en-VN" smtClean="0"/>
              <a:pPr/>
              <a:t>25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42430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0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E7825E-2D46-AD41-818F-0B5BAC2C11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548" y="539740"/>
            <a:ext cx="1620363" cy="16203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D1892C3-F02D-5C4F-9A15-002444DBB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675" y="2084469"/>
            <a:ext cx="5894008" cy="690322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0">
                <a:solidFill>
                  <a:schemeClr val="tx1"/>
                </a:solidFill>
                <a:latin typeface="Helvetica Neue" panose="02000206000000020004" pitchFamily="2" charset="0"/>
                <a:ea typeface="Helvetica Neue" panose="02000206000000020004" pitchFamily="2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701674" y="1194083"/>
            <a:ext cx="6919811" cy="799817"/>
          </a:xfrm>
          <a:prstGeom prst="rect">
            <a:avLst/>
          </a:prstGeom>
        </p:spPr>
        <p:txBody>
          <a:bodyPr/>
          <a:lstStyle>
            <a:lvl1pPr>
              <a:defRPr sz="26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Cover 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3356" y="167217"/>
            <a:ext cx="4724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90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3 columns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53;p152">
            <a:extLst>
              <a:ext uri="{FF2B5EF4-FFF2-40B4-BE49-F238E27FC236}">
                <a16:creationId xmlns:a16="http://schemas.microsoft.com/office/drawing/2014/main" id="{FFA45588-438B-EC4B-AF0A-E0D1B3FE1536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668380" y="2470486"/>
            <a:ext cx="2820448" cy="315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400" b="0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Click to add text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000E3B-B4F4-E048-AF24-4F828221E5B4}"/>
              </a:ext>
            </a:extLst>
          </p:cNvPr>
          <p:cNvCxnSpPr>
            <a:cxnSpLocks/>
          </p:cNvCxnSpPr>
          <p:nvPr userDrawn="1"/>
        </p:nvCxnSpPr>
        <p:spPr>
          <a:xfrm>
            <a:off x="983396" y="2237468"/>
            <a:ext cx="2813036" cy="2452"/>
          </a:xfrm>
          <a:prstGeom prst="line">
            <a:avLst/>
          </a:prstGeom>
          <a:ln w="34925">
            <a:solidFill>
              <a:srgbClr val="ED1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F1E768-2DCD-5644-91BA-717BFC42E645}"/>
              </a:ext>
            </a:extLst>
          </p:cNvPr>
          <p:cNvCxnSpPr>
            <a:cxnSpLocks/>
          </p:cNvCxnSpPr>
          <p:nvPr userDrawn="1"/>
        </p:nvCxnSpPr>
        <p:spPr>
          <a:xfrm>
            <a:off x="4623402" y="2239920"/>
            <a:ext cx="2910405" cy="0"/>
          </a:xfrm>
          <a:prstGeom prst="line">
            <a:avLst/>
          </a:prstGeom>
          <a:ln w="34925">
            <a:solidFill>
              <a:srgbClr val="ED1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6685F1-77DE-124D-B0A2-C84DF67A2C38}"/>
              </a:ext>
            </a:extLst>
          </p:cNvPr>
          <p:cNvCxnSpPr>
            <a:cxnSpLocks/>
          </p:cNvCxnSpPr>
          <p:nvPr userDrawn="1"/>
        </p:nvCxnSpPr>
        <p:spPr>
          <a:xfrm>
            <a:off x="8343046" y="2237468"/>
            <a:ext cx="2879978" cy="0"/>
          </a:xfrm>
          <a:prstGeom prst="line">
            <a:avLst/>
          </a:prstGeom>
          <a:ln w="34925">
            <a:solidFill>
              <a:srgbClr val="ED1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24" name="Google Shape;553;p152">
            <a:extLst>
              <a:ext uri="{FF2B5EF4-FFF2-40B4-BE49-F238E27FC236}">
                <a16:creationId xmlns:a16="http://schemas.microsoft.com/office/drawing/2014/main" id="{FFA45588-438B-EC4B-AF0A-E0D1B3FE15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8360776" y="2470486"/>
            <a:ext cx="2820448" cy="315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400" b="0" i="0" kern="1200" spc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Google Shape;553;p152">
            <a:extLst>
              <a:ext uri="{FF2B5EF4-FFF2-40B4-BE49-F238E27FC236}">
                <a16:creationId xmlns:a16="http://schemas.microsoft.com/office/drawing/2014/main" id="{FFA45588-438B-EC4B-AF0A-E0D1B3FE1536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975984" y="2470486"/>
            <a:ext cx="2820448" cy="315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400" b="0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27" name="Google Shape;553;p152">
            <a:extLst>
              <a:ext uri="{FF2B5EF4-FFF2-40B4-BE49-F238E27FC236}">
                <a16:creationId xmlns:a16="http://schemas.microsoft.com/office/drawing/2014/main" id="{FFA45588-438B-EC4B-AF0A-E0D1B3FE1536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975984" y="1839115"/>
            <a:ext cx="2820448" cy="39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400" b="1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Paragraph title</a:t>
            </a:r>
            <a:endParaRPr dirty="0"/>
          </a:p>
        </p:txBody>
      </p:sp>
      <p:sp>
        <p:nvSpPr>
          <p:cNvPr id="28" name="Google Shape;553;p152">
            <a:extLst>
              <a:ext uri="{FF2B5EF4-FFF2-40B4-BE49-F238E27FC236}">
                <a16:creationId xmlns:a16="http://schemas.microsoft.com/office/drawing/2014/main" id="{FFA45588-438B-EC4B-AF0A-E0D1B3FE1536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4623402" y="1839115"/>
            <a:ext cx="2820448" cy="39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400" b="1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Paragraph title</a:t>
            </a:r>
            <a:endParaRPr dirty="0"/>
          </a:p>
        </p:txBody>
      </p:sp>
      <p:sp>
        <p:nvSpPr>
          <p:cNvPr id="29" name="Google Shape;553;p152">
            <a:extLst>
              <a:ext uri="{FF2B5EF4-FFF2-40B4-BE49-F238E27FC236}">
                <a16:creationId xmlns:a16="http://schemas.microsoft.com/office/drawing/2014/main" id="{FFA45588-438B-EC4B-AF0A-E0D1B3FE1536}"/>
              </a:ext>
            </a:extLst>
          </p:cNvPr>
          <p:cNvSpPr txBox="1">
            <a:spLocks noGrp="1"/>
          </p:cNvSpPr>
          <p:nvPr>
            <p:ph type="body" idx="16" hasCustomPrompt="1"/>
          </p:nvPr>
        </p:nvSpPr>
        <p:spPr>
          <a:xfrm>
            <a:off x="8343046" y="1839115"/>
            <a:ext cx="2820448" cy="39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400" b="1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Paragraph title</a:t>
            </a:r>
            <a:endParaRPr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03380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023100" y="0"/>
            <a:ext cx="26416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5778" r="2"/>
          <a:stretch/>
        </p:blipFill>
        <p:spPr>
          <a:xfrm>
            <a:off x="6960476" y="167217"/>
            <a:ext cx="499728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6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023100" y="0"/>
            <a:ext cx="26416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5778" r="2"/>
          <a:stretch/>
        </p:blipFill>
        <p:spPr>
          <a:xfrm>
            <a:off x="6960476" y="167217"/>
            <a:ext cx="499728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69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023100" y="0"/>
            <a:ext cx="2654300" cy="596900"/>
          </a:xfrm>
          <a:prstGeom prst="rect">
            <a:avLst/>
          </a:prstGeom>
          <a:solidFill>
            <a:srgbClr val="ED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43" y="48739"/>
            <a:ext cx="4718313" cy="5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1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id="{CE6EFF31-A38E-4A11-B0B6-06653FA2C2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8763" y="6249988"/>
            <a:ext cx="4816475" cy="555625"/>
            <a:chOff x="1743306" y="12477745"/>
            <a:chExt cx="8728928" cy="965206"/>
          </a:xfrm>
        </p:grpSpPr>
        <p:pic>
          <p:nvPicPr>
            <p:cNvPr id="6" name="Picture 13">
              <a:extLst>
                <a:ext uri="{FF2B5EF4-FFF2-40B4-BE49-F238E27FC236}">
                  <a16:creationId xmlns:a16="http://schemas.microsoft.com/office/drawing/2014/main" id="{E5A38571-A570-4923-832C-BE04A50A08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722" y="12477745"/>
              <a:ext cx="3905512" cy="965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4EF388CF-D8AB-4DEB-AC9D-EAE0F61E63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306" y="12670279"/>
              <a:ext cx="4178076" cy="641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934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.2.1 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/>
          <p:cNvSpPr/>
          <p:nvPr userDrawn="1"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4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937" cy="687315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08AED3E-9E37-BD4A-9FA2-485A7D3D5C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3748" y="2468465"/>
            <a:ext cx="5894008" cy="9756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1" i="0" spc="0" baseline="0">
                <a:solidFill>
                  <a:schemeClr val="accent1"/>
                </a:solidFill>
                <a:latin typeface="Helvetica Neue" panose="02000206000000020004" pitchFamily="2" charset="0"/>
                <a:ea typeface="Helvetica Neue" panose="02000206000000020004" pitchFamily="2" charset="0"/>
              </a:defRPr>
            </a:lvl1pPr>
          </a:lstStyle>
          <a:p>
            <a:r>
              <a:rPr lang="en-VN" dirty="0"/>
              <a:t>Section Page Title</a:t>
            </a:r>
            <a:br>
              <a:rPr lang="en-VN" dirty="0"/>
            </a:br>
            <a:r>
              <a:rPr lang="en-VN" dirty="0"/>
              <a:t>Goes Here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D1892C3-F02D-5C4F-9A15-002444DBB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3748" y="3464031"/>
            <a:ext cx="5894008" cy="690322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0">
                <a:solidFill>
                  <a:schemeClr val="accent1"/>
                </a:solidFill>
                <a:latin typeface="Helvetica Neue" panose="02000206000000020004" pitchFamily="2" charset="0"/>
                <a:ea typeface="Helvetica Neue" panose="02000206000000020004" pitchFamily="2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9502AC-F04D-CA4A-A61C-AEF28D5A35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8082" y="1792105"/>
            <a:ext cx="1652046" cy="1652046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502AC-F04D-CA4A-A61C-AEF28D5A35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98082" y="1792105"/>
            <a:ext cx="1652046" cy="1652046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.1 blank sl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B0E8DE-ABA5-1745-8FCB-50FBB948D6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7308" y="1788152"/>
            <a:ext cx="10237380" cy="2674990"/>
          </a:xfrm>
          <a:prstGeom prst="rect">
            <a:avLst/>
          </a:prstGeom>
        </p:spPr>
        <p:txBody>
          <a:bodyPr/>
          <a:lstStyle>
            <a:lvl1pPr marL="228600" indent="-228600">
              <a:buSzPct val="120000"/>
              <a:buFontTx/>
              <a:buBlip>
                <a:blip r:embed="rId2"/>
              </a:buBlip>
              <a:defRPr sz="1600" b="0" i="0">
                <a:latin typeface="Helvetica Neue" panose="02000503000000020004" pitchFamily="2" charset="0"/>
              </a:defRPr>
            </a:lvl1pPr>
            <a:lvl2pPr marL="685800" indent="0">
              <a:buNone/>
              <a:defRPr sz="2000" b="0" i="0">
                <a:latin typeface="Helvetica Neue" panose="02000503000000020004" pitchFamily="2" charset="0"/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 sz="1600" b="0" i="0">
                <a:latin typeface="Helvetica Neue" panose="02000503000000020004" pitchFamily="2" charset="0"/>
              </a:defRPr>
            </a:lvl3pPr>
          </a:lstStyle>
          <a:p>
            <a:r>
              <a:rPr lang="en-US" dirty="0"/>
              <a:t>This is a level 1 bullet. This is dummy text it is not here to be read</a:t>
            </a:r>
          </a:p>
          <a:p>
            <a:pPr marL="893763" indent="-207963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VN" dirty="0"/>
              <a:t>This is level 2 bullet. T</a:t>
            </a:r>
            <a:r>
              <a:rPr lang="en-GB" dirty="0"/>
              <a:t>h</a:t>
            </a:r>
            <a:r>
              <a:rPr lang="en-VN" dirty="0"/>
              <a:t>is is dummy text it is not here to be read</a:t>
            </a:r>
            <a:endParaRPr lang="en-US" dirty="0"/>
          </a:p>
          <a:p>
            <a:r>
              <a:rPr lang="en-US" dirty="0"/>
              <a:t>This is a level 1 bullet. This is dummy text it is not here to be read</a:t>
            </a:r>
          </a:p>
          <a:p>
            <a:pPr marL="893763" indent="-207963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VN" dirty="0"/>
              <a:t>This is level 2 bullet. T</a:t>
            </a:r>
            <a:r>
              <a:rPr lang="en-GB" dirty="0"/>
              <a:t>h</a:t>
            </a:r>
            <a:r>
              <a:rPr lang="en-VN" dirty="0"/>
              <a:t>is is dummy text it is not here to be read</a:t>
            </a:r>
            <a:endParaRPr lang="en-US" dirty="0"/>
          </a:p>
          <a:p>
            <a:r>
              <a:rPr lang="en-US" dirty="0"/>
              <a:t>This is a level 1 bullet. This is dummy text it is not here to be read</a:t>
            </a:r>
          </a:p>
          <a:p>
            <a:pPr marL="893763" indent="-207963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VN" dirty="0"/>
              <a:t>This is level 2 bullet. T</a:t>
            </a:r>
            <a:r>
              <a:rPr lang="en-GB" dirty="0"/>
              <a:t>h</a:t>
            </a:r>
            <a:r>
              <a:rPr lang="en-VN" dirty="0"/>
              <a:t>is is dummy text it is not here to be read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83828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1;p139">
            <a:extLst>
              <a:ext uri="{FF2B5EF4-FFF2-40B4-BE49-F238E27FC236}">
                <a16:creationId xmlns:a16="http://schemas.microsoft.com/office/drawing/2014/main" id="{89E35374-A849-8E43-AEB6-6D5F675FE8C4}"/>
              </a:ext>
            </a:extLst>
          </p:cNvPr>
          <p:cNvSpPr>
            <a:spLocks noGrp="1"/>
          </p:cNvSpPr>
          <p:nvPr>
            <p:ph type="chart" idx="2"/>
          </p:nvPr>
        </p:nvSpPr>
        <p:spPr>
          <a:xfrm>
            <a:off x="1128228" y="1908605"/>
            <a:ext cx="3070179" cy="364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kern="120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chart</a:t>
            </a:r>
            <a:endParaRPr dirty="0"/>
          </a:p>
        </p:txBody>
      </p:sp>
      <p:sp>
        <p:nvSpPr>
          <p:cNvPr id="26" name="Google Shape;471;p143">
            <a:extLst>
              <a:ext uri="{FF2B5EF4-FFF2-40B4-BE49-F238E27FC236}">
                <a16:creationId xmlns:a16="http://schemas.microsoft.com/office/drawing/2014/main" id="{30BDABE7-85DC-2042-B8D0-059BD4577901}"/>
              </a:ext>
            </a:extLst>
          </p:cNvPr>
          <p:cNvSpPr txBox="1">
            <a:spLocks noGrp="1"/>
          </p:cNvSpPr>
          <p:nvPr>
            <p:ph type="body" idx="4" hasCustomPrompt="1"/>
          </p:nvPr>
        </p:nvSpPr>
        <p:spPr>
          <a:xfrm>
            <a:off x="1128228" y="1563048"/>
            <a:ext cx="3070179" cy="3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19063" lvl="0" indent="-11906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1" i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r>
              <a:rPr lang="en-US" dirty="0"/>
              <a:t>Name of chart 1</a:t>
            </a:r>
            <a:endParaRPr dirty="0"/>
          </a:p>
        </p:txBody>
      </p:sp>
      <p:sp>
        <p:nvSpPr>
          <p:cNvPr id="15" name="Google Shape;441;p139">
            <a:extLst>
              <a:ext uri="{FF2B5EF4-FFF2-40B4-BE49-F238E27FC236}">
                <a16:creationId xmlns:a16="http://schemas.microsoft.com/office/drawing/2014/main" id="{89E35374-A849-8E43-AEB6-6D5F675FE8C4}"/>
              </a:ext>
            </a:extLst>
          </p:cNvPr>
          <p:cNvSpPr>
            <a:spLocks noGrp="1"/>
          </p:cNvSpPr>
          <p:nvPr>
            <p:ph type="chart" idx="16"/>
          </p:nvPr>
        </p:nvSpPr>
        <p:spPr>
          <a:xfrm>
            <a:off x="4574243" y="1908605"/>
            <a:ext cx="3070179" cy="364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kern="120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chart</a:t>
            </a:r>
            <a:endParaRPr dirty="0"/>
          </a:p>
        </p:txBody>
      </p:sp>
      <p:sp>
        <p:nvSpPr>
          <p:cNvPr id="19" name="Google Shape;471;p143">
            <a:extLst>
              <a:ext uri="{FF2B5EF4-FFF2-40B4-BE49-F238E27FC236}">
                <a16:creationId xmlns:a16="http://schemas.microsoft.com/office/drawing/2014/main" id="{30BDABE7-85DC-2042-B8D0-059BD4577901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4574243" y="1563048"/>
            <a:ext cx="3070179" cy="3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19063" lvl="0" indent="-11906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1" i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r>
              <a:rPr lang="en-US" dirty="0"/>
              <a:t>Name of chart 2</a:t>
            </a:r>
            <a:endParaRPr dirty="0"/>
          </a:p>
        </p:txBody>
      </p:sp>
      <p:sp>
        <p:nvSpPr>
          <p:cNvPr id="20" name="Google Shape;441;p139">
            <a:extLst>
              <a:ext uri="{FF2B5EF4-FFF2-40B4-BE49-F238E27FC236}">
                <a16:creationId xmlns:a16="http://schemas.microsoft.com/office/drawing/2014/main" id="{89E35374-A849-8E43-AEB6-6D5F675FE8C4}"/>
              </a:ext>
            </a:extLst>
          </p:cNvPr>
          <p:cNvSpPr>
            <a:spLocks noGrp="1"/>
          </p:cNvSpPr>
          <p:nvPr>
            <p:ph type="chart" idx="18"/>
          </p:nvPr>
        </p:nvSpPr>
        <p:spPr>
          <a:xfrm>
            <a:off x="8020258" y="1908605"/>
            <a:ext cx="3070179" cy="364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kern="120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R="0" lvl="1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Verdana"/>
              <a:buChar char="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chart</a:t>
            </a:r>
            <a:endParaRPr dirty="0"/>
          </a:p>
        </p:txBody>
      </p:sp>
      <p:sp>
        <p:nvSpPr>
          <p:cNvPr id="21" name="Google Shape;471;p143">
            <a:extLst>
              <a:ext uri="{FF2B5EF4-FFF2-40B4-BE49-F238E27FC236}">
                <a16:creationId xmlns:a16="http://schemas.microsoft.com/office/drawing/2014/main" id="{30BDABE7-85DC-2042-B8D0-059BD4577901}"/>
              </a:ext>
            </a:extLst>
          </p:cNvPr>
          <p:cNvSpPr txBox="1">
            <a:spLocks noGrp="1"/>
          </p:cNvSpPr>
          <p:nvPr>
            <p:ph type="body" idx="19" hasCustomPrompt="1"/>
          </p:nvPr>
        </p:nvSpPr>
        <p:spPr>
          <a:xfrm>
            <a:off x="8020258" y="1563048"/>
            <a:ext cx="3070179" cy="3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19063" lvl="0" indent="-11906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1" i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r>
              <a:rPr lang="en-US" dirty="0"/>
              <a:t>Name of chart 3</a:t>
            </a: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20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41517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1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05164" y="3254375"/>
            <a:ext cx="5107808" cy="30368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5996" y="3254375"/>
            <a:ext cx="5107808" cy="30368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10" name="Google Shape;552;p152">
            <a:extLst>
              <a:ext uri="{FF2B5EF4-FFF2-40B4-BE49-F238E27FC236}">
                <a16:creationId xmlns:a16="http://schemas.microsoft.com/office/drawing/2014/main" id="{63F86417-7FB4-A841-A87A-659234C36CF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705163" y="947477"/>
            <a:ext cx="10509526" cy="20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60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600" b="0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Click to add content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0035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0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82284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0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21;p149">
            <a:extLst>
              <a:ext uri="{FF2B5EF4-FFF2-40B4-BE49-F238E27FC236}">
                <a16:creationId xmlns:a16="http://schemas.microsoft.com/office/drawing/2014/main" id="{8EE62C41-F1F8-0B45-BB68-E647451538D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705164" y="860164"/>
            <a:ext cx="6250807" cy="28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Font typeface="Arial" panose="020B0604020202020204" pitchFamily="34" charset="0"/>
              <a:buNone/>
              <a:tabLst/>
              <a:defRPr sz="1600" b="1" i="0" kern="120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6pPr>
            <a:lvl7pPr marL="3200400" lvl="6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7pPr>
            <a:lvl8pPr marL="3657600" lvl="7" indent="-3429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8pPr>
            <a:lvl9pPr marL="4114800" lvl="8" indent="-3429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−"/>
              <a:defRPr/>
            </a:lvl9pPr>
          </a:lstStyle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subtitle</a:t>
            </a:r>
          </a:p>
          <a:p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92154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0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05E30BE-11BF-EA4A-8D26-784DAA16A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905" y="50010"/>
            <a:ext cx="821749" cy="821749"/>
          </a:xfrm>
          <a:prstGeom prst="rect">
            <a:avLst/>
          </a:prstGeom>
        </p:spPr>
      </p:pic>
      <p:sp>
        <p:nvSpPr>
          <p:cNvPr id="19" name="Google Shape;552;p152">
            <a:extLst>
              <a:ext uri="{FF2B5EF4-FFF2-40B4-BE49-F238E27FC236}">
                <a16:creationId xmlns:a16="http://schemas.microsoft.com/office/drawing/2014/main" id="{63F86417-7FB4-A841-A87A-659234C36CF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705163" y="947477"/>
            <a:ext cx="10509526" cy="530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600" lvl="0" indent="0" algn="l"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ts val="1200"/>
              <a:buNone/>
              <a:defRPr sz="1600" b="0" i="0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+mn-cs"/>
              </a:defRPr>
            </a:lvl1pPr>
            <a:lvl2pPr marL="914400" lvl="1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marL="2286000" lvl="4" indent="-3048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−"/>
              <a:defRPr/>
            </a:lvl6pPr>
            <a:lvl7pPr marL="3200400" lvl="6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7pPr>
            <a:lvl8pPr marL="3657600" lvl="7" indent="-33020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8pPr>
            <a:lvl9pPr marL="4114800" lvl="8" indent="-330200" algn="l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Char char="−"/>
              <a:defRPr/>
            </a:lvl9pPr>
          </a:lstStyle>
          <a:p>
            <a:r>
              <a:rPr lang="en-US" dirty="0"/>
              <a:t>Click to add content</a:t>
            </a:r>
            <a:endParaRPr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B339-5BA0-7547-87A5-F042F6C98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313"/>
          <a:stretch/>
        </p:blipFill>
        <p:spPr>
          <a:xfrm>
            <a:off x="9799320" y="167217"/>
            <a:ext cx="2158436" cy="292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39EF7-27BF-B24D-8399-EB5AFDD0C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62" y="322573"/>
            <a:ext cx="8706649" cy="352341"/>
          </a:xfrm>
          <a:prstGeom prst="rect">
            <a:avLst/>
          </a:prstGeom>
        </p:spPr>
        <p:txBody>
          <a:bodyPr/>
          <a:lstStyle>
            <a:lvl1pPr>
              <a:defRPr sz="2000" b="1" i="0" baseline="0">
                <a:solidFill>
                  <a:schemeClr val="accent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71869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2E38-966E-46A2-AC98-B05899F34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5" r:id="rId2"/>
    <p:sldLayoutId id="2147483661" r:id="rId3"/>
    <p:sldLayoutId id="2147483691" r:id="rId4"/>
    <p:sldLayoutId id="2147483673" r:id="rId5"/>
    <p:sldLayoutId id="2147483697" r:id="rId6"/>
    <p:sldLayoutId id="2147483658" r:id="rId7"/>
    <p:sldLayoutId id="2147483698" r:id="rId8"/>
    <p:sldLayoutId id="2147483696" r:id="rId9"/>
    <p:sldLayoutId id="2147483687" r:id="rId10"/>
    <p:sldLayoutId id="2147483700" r:id="rId11"/>
    <p:sldLayoutId id="2147483701" r:id="rId12"/>
    <p:sldLayoutId id="2147483693" r:id="rId13"/>
    <p:sldLayoutId id="214748370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75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75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75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75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75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681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3999" userDrawn="1">
          <p15:clr>
            <a:srgbClr val="F26B43"/>
          </p15:clr>
        </p15:guide>
        <p15:guide id="5" pos="4929" userDrawn="1">
          <p15:clr>
            <a:srgbClr val="F26B43"/>
          </p15:clr>
        </p15:guide>
        <p15:guide id="6" pos="5074" userDrawn="1">
          <p15:clr>
            <a:srgbClr val="F26B43"/>
          </p15:clr>
        </p15:guide>
        <p15:guide id="7" pos="6063" userDrawn="1">
          <p15:clr>
            <a:srgbClr val="F26B43"/>
          </p15:clr>
        </p15:guide>
        <p15:guide id="8" pos="6244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pos="438" userDrawn="1">
          <p15:clr>
            <a:srgbClr val="F26B43"/>
          </p15:clr>
        </p15:guide>
        <p15:guide id="11" pos="1459" userDrawn="1">
          <p15:clr>
            <a:srgbClr val="F26B43"/>
          </p15:clr>
        </p15:guide>
        <p15:guide id="12" pos="1640" userDrawn="1">
          <p15:clr>
            <a:srgbClr val="F26B43"/>
          </p15:clr>
        </p15:guide>
        <p15:guide id="13" pos="2615" userDrawn="1">
          <p15:clr>
            <a:srgbClr val="F26B43"/>
          </p15:clr>
        </p15:guide>
        <p15:guide id="14" pos="2729" userDrawn="1">
          <p15:clr>
            <a:srgbClr val="F26B43"/>
          </p15:clr>
        </p15:guide>
        <p15:guide id="15" orient="horz" pos="300" userDrawn="1">
          <p15:clr>
            <a:srgbClr val="F26B43"/>
          </p15:clr>
        </p15:guide>
        <p15:guide id="16" orient="horz" pos="618" userDrawn="1">
          <p15:clr>
            <a:srgbClr val="F26B43"/>
          </p15:clr>
        </p15:guide>
        <p15:guide id="17" orient="horz" pos="1094" userDrawn="1">
          <p15:clr>
            <a:srgbClr val="F26B43"/>
          </p15:clr>
        </p15:guide>
        <p15:guide id="18" orient="horz" pos="4020" userDrawn="1">
          <p15:clr>
            <a:srgbClr val="F26B43"/>
          </p15:clr>
        </p15:guide>
        <p15:guide id="19" orient="horz" pos="4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0.png"/><Relationship Id="rId18" Type="http://schemas.openxmlformats.org/officeDocument/2006/relationships/image" Target="../media/image30.svg"/><Relationship Id="rId3" Type="http://schemas.openxmlformats.org/officeDocument/2006/relationships/chart" Target="../charts/chart15.xml"/><Relationship Id="rId7" Type="http://schemas.openxmlformats.org/officeDocument/2006/relationships/image" Target="../media/image17.png"/><Relationship Id="rId12" Type="http://schemas.openxmlformats.org/officeDocument/2006/relationships/image" Target="../media/image24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8.xml"/><Relationship Id="rId11" Type="http://schemas.openxmlformats.org/officeDocument/2006/relationships/image" Target="../media/image19.png"/><Relationship Id="rId5" Type="http://schemas.openxmlformats.org/officeDocument/2006/relationships/chart" Target="../charts/chart17.xml"/><Relationship Id="rId15" Type="http://schemas.openxmlformats.org/officeDocument/2006/relationships/image" Target="../media/image21.png"/><Relationship Id="rId10" Type="http://schemas.openxmlformats.org/officeDocument/2006/relationships/image" Target="../media/image22.svg"/><Relationship Id="rId4" Type="http://schemas.openxmlformats.org/officeDocument/2006/relationships/chart" Target="../charts/chart16.xml"/><Relationship Id="rId9" Type="http://schemas.openxmlformats.org/officeDocument/2006/relationships/image" Target="../media/image18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Techcombank/posts/pfbid02Gy4zdxHsBczpABb5g8W7e1ziYWkkD7awtR5xWHM6PJWe3MG5jEnEoMDbAzjhLUSFl" TargetMode="External"/><Relationship Id="rId13" Type="http://schemas.openxmlformats.org/officeDocument/2006/relationships/image" Target="../media/image32.png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chart" Target="../charts/chart20.xml"/><Relationship Id="rId21" Type="http://schemas.openxmlformats.org/officeDocument/2006/relationships/image" Target="../media/image24.svg"/><Relationship Id="rId7" Type="http://schemas.openxmlformats.org/officeDocument/2006/relationships/hyperlink" Target="https://www.facebook.com/Techcombank/posts/pfbid0qpEtGFGCLnAfFRz7piWe9hc8MZgXA78hPfXyokkAxNz2xexwSQsRu8HP99jv2bM4l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chart" Target="../charts/chart19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acebook.com/273481559440423/posts/5586711971450662/" TargetMode="External"/><Relationship Id="rId11" Type="http://schemas.openxmlformats.org/officeDocument/2006/relationships/image" Target="../media/image30.png"/><Relationship Id="rId24" Type="http://schemas.openxmlformats.org/officeDocument/2006/relationships/image" Target="../media/image21.png"/><Relationship Id="rId5" Type="http://schemas.openxmlformats.org/officeDocument/2006/relationships/hyperlink" Target="https://www.facebook.com/Techcombank/posts/pfbid0dsxrC4bM1C7VNqt2Ki5ThuNkCXVoA9XrXxrvRjjUgT6ACpEoFU7qwQZVtvGTfecql" TargetMode="External"/><Relationship Id="rId15" Type="http://schemas.openxmlformats.org/officeDocument/2006/relationships/image" Target="../media/image34.png"/><Relationship Id="rId23" Type="http://schemas.openxmlformats.org/officeDocument/2006/relationships/image" Target="../media/image26.svg"/><Relationship Id="rId10" Type="http://schemas.openxmlformats.org/officeDocument/2006/relationships/image" Target="../media/image29.png"/><Relationship Id="rId19" Type="http://schemas.openxmlformats.org/officeDocument/2006/relationships/image" Target="../media/image22.svg"/><Relationship Id="rId4" Type="http://schemas.openxmlformats.org/officeDocument/2006/relationships/hyperlink" Target="https://www.facebook.com/Techcombank/posts/pfbid0yMrQzZzwRxTR6nXfy3zrZrJuPuhMk3u2tmozeEuNzy5g9Q86vvwCMscRspUnFPpul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.png"/><Relationship Id="rId27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0091940607" TargetMode="External"/><Relationship Id="rId13" Type="http://schemas.openxmlformats.org/officeDocument/2006/relationships/hyperlink" Target="https://www.facebook.com/173807782773343" TargetMode="Externa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" Type="http://schemas.openxmlformats.org/officeDocument/2006/relationships/chart" Target="../charts/chart24.xml"/><Relationship Id="rId21" Type="http://schemas.openxmlformats.org/officeDocument/2006/relationships/image" Target="../media/image46.svg"/><Relationship Id="rId7" Type="http://schemas.openxmlformats.org/officeDocument/2006/relationships/chart" Target="../charts/chart28.xml"/><Relationship Id="rId12" Type="http://schemas.openxmlformats.org/officeDocument/2006/relationships/hyperlink" Target="https://www.facebook.com/100012205236793" TargetMode="External"/><Relationship Id="rId17" Type="http://schemas.openxmlformats.org/officeDocument/2006/relationships/hyperlink" Target="https://www.facebook.com/119092418123846" TargetMode="External"/><Relationship Id="rId25" Type="http://schemas.openxmlformats.org/officeDocument/2006/relationships/image" Target="../media/image50.svg"/><Relationship Id="rId2" Type="http://schemas.openxmlformats.org/officeDocument/2006/relationships/chart" Target="../charts/chart23.xml"/><Relationship Id="rId16" Type="http://schemas.openxmlformats.org/officeDocument/2006/relationships/hyperlink" Target="https://www.facebook.com/559267624416032" TargetMode="External"/><Relationship Id="rId20" Type="http://schemas.openxmlformats.org/officeDocument/2006/relationships/image" Target="../media/image36.pn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7.xml"/><Relationship Id="rId11" Type="http://schemas.openxmlformats.org/officeDocument/2006/relationships/hyperlink" Target="https://www.facebook.com/100002325003361" TargetMode="External"/><Relationship Id="rId24" Type="http://schemas.openxmlformats.org/officeDocument/2006/relationships/image" Target="../media/image38.png"/><Relationship Id="rId5" Type="http://schemas.openxmlformats.org/officeDocument/2006/relationships/chart" Target="../charts/chart26.xml"/><Relationship Id="rId15" Type="http://schemas.openxmlformats.org/officeDocument/2006/relationships/hyperlink" Target="https://www.facebook.com/1991253667611039" TargetMode="External"/><Relationship Id="rId23" Type="http://schemas.openxmlformats.org/officeDocument/2006/relationships/image" Target="../media/image48.svg"/><Relationship Id="rId28" Type="http://schemas.openxmlformats.org/officeDocument/2006/relationships/image" Target="../media/image40.png"/><Relationship Id="rId10" Type="http://schemas.openxmlformats.org/officeDocument/2006/relationships/hyperlink" Target="https://www.facebook.com/100054968619380" TargetMode="External"/><Relationship Id="rId19" Type="http://schemas.openxmlformats.org/officeDocument/2006/relationships/image" Target="../media/image44.svg"/><Relationship Id="rId4" Type="http://schemas.openxmlformats.org/officeDocument/2006/relationships/chart" Target="../charts/chart25.xml"/><Relationship Id="rId9" Type="http://schemas.openxmlformats.org/officeDocument/2006/relationships/hyperlink" Target="https://www.facebook.com/100000656859308" TargetMode="External"/><Relationship Id="rId14" Type="http://schemas.openxmlformats.org/officeDocument/2006/relationships/hyperlink" Target="https://www.facebook.com/348205395730788" TargetMode="External"/><Relationship Id="rId22" Type="http://schemas.openxmlformats.org/officeDocument/2006/relationships/image" Target="../media/image37.png"/><Relationship Id="rId27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7231410998" TargetMode="External"/><Relationship Id="rId13" Type="http://schemas.openxmlformats.org/officeDocument/2006/relationships/hyperlink" Target="https://www.facebook.com/581024902591972" TargetMode="External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chart" Target="../charts/chart30.xml"/><Relationship Id="rId21" Type="http://schemas.openxmlformats.org/officeDocument/2006/relationships/image" Target="../media/image37.png"/><Relationship Id="rId7" Type="http://schemas.openxmlformats.org/officeDocument/2006/relationships/hyperlink" Target="https://www.facebook.com/100025339084367" TargetMode="External"/><Relationship Id="rId12" Type="http://schemas.openxmlformats.org/officeDocument/2006/relationships/hyperlink" Target="https://www.facebook.com/656342367724454" TargetMode="Externa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chart" Target="../charts/chart29.xml"/><Relationship Id="rId16" Type="http://schemas.openxmlformats.org/officeDocument/2006/relationships/hyperlink" Target="https://www.facebook.com/102500271391179" TargetMode="External"/><Relationship Id="rId20" Type="http://schemas.openxmlformats.org/officeDocument/2006/relationships/image" Target="../media/image46.svg"/><Relationship Id="rId29" Type="http://schemas.openxmlformats.org/officeDocument/2006/relationships/chart" Target="../charts/chart3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3.xml"/><Relationship Id="rId11" Type="http://schemas.openxmlformats.org/officeDocument/2006/relationships/hyperlink" Target="https://www.facebook.com/100000105615448" TargetMode="External"/><Relationship Id="rId24" Type="http://schemas.openxmlformats.org/officeDocument/2006/relationships/image" Target="../media/image50.svg"/><Relationship Id="rId5" Type="http://schemas.openxmlformats.org/officeDocument/2006/relationships/chart" Target="../charts/chart32.xml"/><Relationship Id="rId15" Type="http://schemas.openxmlformats.org/officeDocument/2006/relationships/hyperlink" Target="https://www.facebook.com/223790994475363" TargetMode="External"/><Relationship Id="rId23" Type="http://schemas.openxmlformats.org/officeDocument/2006/relationships/image" Target="../media/image38.png"/><Relationship Id="rId28" Type="http://schemas.openxmlformats.org/officeDocument/2006/relationships/image" Target="../media/image54.svg"/><Relationship Id="rId10" Type="http://schemas.openxmlformats.org/officeDocument/2006/relationships/hyperlink" Target="https://www.facebook.com/100004680735570" TargetMode="External"/><Relationship Id="rId19" Type="http://schemas.openxmlformats.org/officeDocument/2006/relationships/image" Target="../media/image36.png"/><Relationship Id="rId4" Type="http://schemas.openxmlformats.org/officeDocument/2006/relationships/chart" Target="../charts/chart31.xml"/><Relationship Id="rId9" Type="http://schemas.openxmlformats.org/officeDocument/2006/relationships/hyperlink" Target="https://www.facebook.com/100000091940607" TargetMode="External"/><Relationship Id="rId14" Type="http://schemas.openxmlformats.org/officeDocument/2006/relationships/hyperlink" Target="https://www.facebook.com/961637317250387" TargetMode="External"/><Relationship Id="rId22" Type="http://schemas.openxmlformats.org/officeDocument/2006/relationships/image" Target="../media/image48.svg"/><Relationship Id="rId27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3215679125" TargetMode="External"/><Relationship Id="rId13" Type="http://schemas.openxmlformats.org/officeDocument/2006/relationships/hyperlink" Target="https://www.facebook.com/258321297603798" TargetMode="External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chart" Target="../charts/chart36.xml"/><Relationship Id="rId21" Type="http://schemas.openxmlformats.org/officeDocument/2006/relationships/image" Target="../media/image37.png"/><Relationship Id="rId7" Type="http://schemas.openxmlformats.org/officeDocument/2006/relationships/hyperlink" Target="https://www.facebook.com/100005594972436" TargetMode="External"/><Relationship Id="rId12" Type="http://schemas.openxmlformats.org/officeDocument/2006/relationships/hyperlink" Target="https://www.facebook.com/163534703739513" TargetMode="Externa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chart" Target="../charts/chart35.xml"/><Relationship Id="rId16" Type="http://schemas.openxmlformats.org/officeDocument/2006/relationships/hyperlink" Target="https://www.facebook.com/133042296736555" TargetMode="External"/><Relationship Id="rId20" Type="http://schemas.openxmlformats.org/officeDocument/2006/relationships/image" Target="../media/image46.svg"/><Relationship Id="rId29" Type="http://schemas.openxmlformats.org/officeDocument/2006/relationships/chart" Target="../charts/chart40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9.xml"/><Relationship Id="rId11" Type="http://schemas.openxmlformats.org/officeDocument/2006/relationships/hyperlink" Target="https://www.facebook.com/100006975930567" TargetMode="External"/><Relationship Id="rId24" Type="http://schemas.openxmlformats.org/officeDocument/2006/relationships/image" Target="../media/image50.svg"/><Relationship Id="rId5" Type="http://schemas.openxmlformats.org/officeDocument/2006/relationships/chart" Target="../charts/chart38.xml"/><Relationship Id="rId15" Type="http://schemas.openxmlformats.org/officeDocument/2006/relationships/hyperlink" Target="https://www.facebook.com/2314688782148228" TargetMode="External"/><Relationship Id="rId23" Type="http://schemas.openxmlformats.org/officeDocument/2006/relationships/image" Target="../media/image38.png"/><Relationship Id="rId28" Type="http://schemas.openxmlformats.org/officeDocument/2006/relationships/image" Target="../media/image54.svg"/><Relationship Id="rId10" Type="http://schemas.openxmlformats.org/officeDocument/2006/relationships/hyperlink" Target="https://www.facebook.com/100005303556636" TargetMode="External"/><Relationship Id="rId19" Type="http://schemas.openxmlformats.org/officeDocument/2006/relationships/image" Target="../media/image36.png"/><Relationship Id="rId4" Type="http://schemas.openxmlformats.org/officeDocument/2006/relationships/chart" Target="../charts/chart37.xml"/><Relationship Id="rId9" Type="http://schemas.openxmlformats.org/officeDocument/2006/relationships/hyperlink" Target="https://www.facebook.com/100004354574335" TargetMode="External"/><Relationship Id="rId14" Type="http://schemas.openxmlformats.org/officeDocument/2006/relationships/hyperlink" Target="https://www.facebook.com/144547485752748" TargetMode="External"/><Relationship Id="rId22" Type="http://schemas.openxmlformats.org/officeDocument/2006/relationships/image" Target="../media/image48.svg"/><Relationship Id="rId27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0091940607" TargetMode="External"/><Relationship Id="rId13" Type="http://schemas.openxmlformats.org/officeDocument/2006/relationships/hyperlink" Target="https://www.facebook.com/314103605281408" TargetMode="External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chart" Target="../charts/chart42.xml"/><Relationship Id="rId21" Type="http://schemas.openxmlformats.org/officeDocument/2006/relationships/image" Target="../media/image37.png"/><Relationship Id="rId7" Type="http://schemas.openxmlformats.org/officeDocument/2006/relationships/hyperlink" Target="https://www.facebook.com/100022157497731" TargetMode="External"/><Relationship Id="rId12" Type="http://schemas.openxmlformats.org/officeDocument/2006/relationships/hyperlink" Target="https://www.facebook.com/1556407761272968" TargetMode="Externa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chart" Target="../charts/chart41.xml"/><Relationship Id="rId16" Type="http://schemas.openxmlformats.org/officeDocument/2006/relationships/hyperlink" Target="https://www.facebook.com/108804609142280" TargetMode="External"/><Relationship Id="rId20" Type="http://schemas.openxmlformats.org/officeDocument/2006/relationships/image" Target="../media/image46.svg"/><Relationship Id="rId29" Type="http://schemas.openxmlformats.org/officeDocument/2006/relationships/chart" Target="../charts/chart46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5.xml"/><Relationship Id="rId11" Type="http://schemas.openxmlformats.org/officeDocument/2006/relationships/hyperlink" Target="https://www.facebook.com/100003215679125" TargetMode="External"/><Relationship Id="rId24" Type="http://schemas.openxmlformats.org/officeDocument/2006/relationships/image" Target="../media/image50.svg"/><Relationship Id="rId5" Type="http://schemas.openxmlformats.org/officeDocument/2006/relationships/chart" Target="../charts/chart44.xml"/><Relationship Id="rId15" Type="http://schemas.openxmlformats.org/officeDocument/2006/relationships/hyperlink" Target="https://www.facebook.com/1996236120634513" TargetMode="External"/><Relationship Id="rId23" Type="http://schemas.openxmlformats.org/officeDocument/2006/relationships/image" Target="../media/image38.png"/><Relationship Id="rId28" Type="http://schemas.openxmlformats.org/officeDocument/2006/relationships/image" Target="../media/image54.svg"/><Relationship Id="rId10" Type="http://schemas.openxmlformats.org/officeDocument/2006/relationships/hyperlink" Target="https://www.facebook.com/100003225481258" TargetMode="External"/><Relationship Id="rId19" Type="http://schemas.openxmlformats.org/officeDocument/2006/relationships/image" Target="../media/image36.png"/><Relationship Id="rId4" Type="http://schemas.openxmlformats.org/officeDocument/2006/relationships/chart" Target="../charts/chart43.xml"/><Relationship Id="rId9" Type="http://schemas.openxmlformats.org/officeDocument/2006/relationships/hyperlink" Target="https://www.facebook.com/1260686684" TargetMode="External"/><Relationship Id="rId14" Type="http://schemas.openxmlformats.org/officeDocument/2006/relationships/hyperlink" Target="https://www.facebook.com/1756687557948931" TargetMode="External"/><Relationship Id="rId22" Type="http://schemas.openxmlformats.org/officeDocument/2006/relationships/image" Target="../media/image48.svg"/><Relationship Id="rId27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1561080514" TargetMode="External"/><Relationship Id="rId13" Type="http://schemas.openxmlformats.org/officeDocument/2006/relationships/hyperlink" Target="https://www.facebook.com/353208544803845" TargetMode="Externa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chart" Target="../charts/chart48.xml"/><Relationship Id="rId21" Type="http://schemas.openxmlformats.org/officeDocument/2006/relationships/image" Target="../media/image58.svg"/><Relationship Id="rId7" Type="http://schemas.openxmlformats.org/officeDocument/2006/relationships/hyperlink" Target="https://www.facebook.com/1389595810" TargetMode="External"/><Relationship Id="rId12" Type="http://schemas.openxmlformats.org/officeDocument/2006/relationships/hyperlink" Target="https://www.facebook.com/137952892978533" TargetMode="External"/><Relationship Id="rId17" Type="http://schemas.openxmlformats.org/officeDocument/2006/relationships/chart" Target="../charts/chart52.xml"/><Relationship Id="rId25" Type="http://schemas.openxmlformats.org/officeDocument/2006/relationships/image" Target="../media/image62.svg"/><Relationship Id="rId2" Type="http://schemas.openxmlformats.org/officeDocument/2006/relationships/chart" Target="../charts/chart47.xml"/><Relationship Id="rId16" Type="http://schemas.openxmlformats.org/officeDocument/2006/relationships/hyperlink" Target="https://www.facebook.com/138413466752022" TargetMode="External"/><Relationship Id="rId20" Type="http://schemas.openxmlformats.org/officeDocument/2006/relationships/image" Target="../media/image42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1.xml"/><Relationship Id="rId11" Type="http://schemas.openxmlformats.org/officeDocument/2006/relationships/hyperlink" Target="https://www.facebook.com/100002268754296" TargetMode="External"/><Relationship Id="rId24" Type="http://schemas.openxmlformats.org/officeDocument/2006/relationships/image" Target="../media/image44.png"/><Relationship Id="rId5" Type="http://schemas.openxmlformats.org/officeDocument/2006/relationships/chart" Target="../charts/chart50.xml"/><Relationship Id="rId15" Type="http://schemas.openxmlformats.org/officeDocument/2006/relationships/hyperlink" Target="https://www.facebook.com/258321297603798" TargetMode="External"/><Relationship Id="rId23" Type="http://schemas.openxmlformats.org/officeDocument/2006/relationships/image" Target="../media/image60.svg"/><Relationship Id="rId28" Type="http://schemas.openxmlformats.org/officeDocument/2006/relationships/image" Target="../media/image46.png"/><Relationship Id="rId10" Type="http://schemas.openxmlformats.org/officeDocument/2006/relationships/hyperlink" Target="https://www.facebook.com/100002325003361" TargetMode="External"/><Relationship Id="rId19" Type="http://schemas.openxmlformats.org/officeDocument/2006/relationships/image" Target="../media/image56.svg"/><Relationship Id="rId4" Type="http://schemas.openxmlformats.org/officeDocument/2006/relationships/chart" Target="../charts/chart49.xml"/><Relationship Id="rId9" Type="http://schemas.openxmlformats.org/officeDocument/2006/relationships/hyperlink" Target="https://www.facebook.com/100000755701241" TargetMode="External"/><Relationship Id="rId14" Type="http://schemas.openxmlformats.org/officeDocument/2006/relationships/hyperlink" Target="https://www.facebook.com/1576222319284321" TargetMode="External"/><Relationship Id="rId22" Type="http://schemas.openxmlformats.org/officeDocument/2006/relationships/image" Target="../media/image43.png"/><Relationship Id="rId27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3114624630" TargetMode="External"/><Relationship Id="rId13" Type="http://schemas.openxmlformats.org/officeDocument/2006/relationships/hyperlink" Target="https://www.facebook.com/1555676601122727" TargetMode="Externa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chart" Target="../charts/chart54.xml"/><Relationship Id="rId21" Type="http://schemas.openxmlformats.org/officeDocument/2006/relationships/image" Target="../media/image58.svg"/><Relationship Id="rId7" Type="http://schemas.openxmlformats.org/officeDocument/2006/relationships/hyperlink" Target="https://www.facebook.com/100009295008821" TargetMode="External"/><Relationship Id="rId12" Type="http://schemas.openxmlformats.org/officeDocument/2006/relationships/hyperlink" Target="https://www.facebook.com/258321297603798" TargetMode="External"/><Relationship Id="rId17" Type="http://schemas.openxmlformats.org/officeDocument/2006/relationships/chart" Target="../charts/chart58.xml"/><Relationship Id="rId25" Type="http://schemas.openxmlformats.org/officeDocument/2006/relationships/image" Target="../media/image62.svg"/><Relationship Id="rId2" Type="http://schemas.openxmlformats.org/officeDocument/2006/relationships/chart" Target="../charts/chart53.xml"/><Relationship Id="rId16" Type="http://schemas.openxmlformats.org/officeDocument/2006/relationships/hyperlink" Target="https://www.facebook.com/741523576179497" TargetMode="External"/><Relationship Id="rId20" Type="http://schemas.openxmlformats.org/officeDocument/2006/relationships/image" Target="../media/image42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7.xml"/><Relationship Id="rId11" Type="http://schemas.openxmlformats.org/officeDocument/2006/relationships/hyperlink" Target="https://www.facebook.com/100012131800155" TargetMode="External"/><Relationship Id="rId24" Type="http://schemas.openxmlformats.org/officeDocument/2006/relationships/image" Target="../media/image44.png"/><Relationship Id="rId5" Type="http://schemas.openxmlformats.org/officeDocument/2006/relationships/chart" Target="../charts/chart56.xml"/><Relationship Id="rId15" Type="http://schemas.openxmlformats.org/officeDocument/2006/relationships/hyperlink" Target="https://www.facebook.com/2130303087233255" TargetMode="External"/><Relationship Id="rId23" Type="http://schemas.openxmlformats.org/officeDocument/2006/relationships/image" Target="../media/image60.svg"/><Relationship Id="rId28" Type="http://schemas.openxmlformats.org/officeDocument/2006/relationships/image" Target="../media/image46.png"/><Relationship Id="rId10" Type="http://schemas.openxmlformats.org/officeDocument/2006/relationships/hyperlink" Target="https://www.facebook.com/100009646909772" TargetMode="External"/><Relationship Id="rId19" Type="http://schemas.openxmlformats.org/officeDocument/2006/relationships/image" Target="../media/image56.svg"/><Relationship Id="rId4" Type="http://schemas.openxmlformats.org/officeDocument/2006/relationships/chart" Target="../charts/chart55.xml"/><Relationship Id="rId9" Type="http://schemas.openxmlformats.org/officeDocument/2006/relationships/hyperlink" Target="https://www.facebook.com/100000469531613" TargetMode="External"/><Relationship Id="rId14" Type="http://schemas.openxmlformats.org/officeDocument/2006/relationships/hyperlink" Target="https://www.facebook.com/108804609142280" TargetMode="External"/><Relationship Id="rId22" Type="http://schemas.openxmlformats.org/officeDocument/2006/relationships/image" Target="../media/image43.png"/><Relationship Id="rId27" Type="http://schemas.openxmlformats.org/officeDocument/2006/relationships/image" Target="../media/image6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708106481" TargetMode="External"/><Relationship Id="rId13" Type="http://schemas.openxmlformats.org/officeDocument/2006/relationships/hyperlink" Target="https://www.facebook.com/905871509607608" TargetMode="Externa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chart" Target="../charts/chart60.xml"/><Relationship Id="rId21" Type="http://schemas.openxmlformats.org/officeDocument/2006/relationships/image" Target="../media/image70.svg"/><Relationship Id="rId7" Type="http://schemas.openxmlformats.org/officeDocument/2006/relationships/hyperlink" Target="https://www.facebook.com/100005008331582" TargetMode="External"/><Relationship Id="rId12" Type="http://schemas.openxmlformats.org/officeDocument/2006/relationships/hyperlink" Target="https://www.facebook.com/181643348566296" TargetMode="External"/><Relationship Id="rId17" Type="http://schemas.openxmlformats.org/officeDocument/2006/relationships/chart" Target="../charts/chart64.xml"/><Relationship Id="rId25" Type="http://schemas.openxmlformats.org/officeDocument/2006/relationships/image" Target="../media/image74.svg"/><Relationship Id="rId2" Type="http://schemas.openxmlformats.org/officeDocument/2006/relationships/chart" Target="../charts/chart59.xml"/><Relationship Id="rId16" Type="http://schemas.openxmlformats.org/officeDocument/2006/relationships/hyperlink" Target="https://www.facebook.com/1715745595382765" TargetMode="External"/><Relationship Id="rId20" Type="http://schemas.openxmlformats.org/officeDocument/2006/relationships/image" Target="../media/image48.png"/><Relationship Id="rId29" Type="http://schemas.openxmlformats.org/officeDocument/2006/relationships/image" Target="../media/image78.sv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63.xml"/><Relationship Id="rId11" Type="http://schemas.openxmlformats.org/officeDocument/2006/relationships/hyperlink" Target="https://www.facebook.com/100001430648834" TargetMode="External"/><Relationship Id="rId24" Type="http://schemas.openxmlformats.org/officeDocument/2006/relationships/image" Target="../media/image50.png"/><Relationship Id="rId5" Type="http://schemas.openxmlformats.org/officeDocument/2006/relationships/chart" Target="../charts/chart62.xml"/><Relationship Id="rId15" Type="http://schemas.openxmlformats.org/officeDocument/2006/relationships/hyperlink" Target="https://www.facebook.com/786621408100002" TargetMode="External"/><Relationship Id="rId23" Type="http://schemas.openxmlformats.org/officeDocument/2006/relationships/image" Target="../media/image72.svg"/><Relationship Id="rId28" Type="http://schemas.openxmlformats.org/officeDocument/2006/relationships/image" Target="../media/image52.png"/><Relationship Id="rId10" Type="http://schemas.openxmlformats.org/officeDocument/2006/relationships/hyperlink" Target="https://www.facebook.com/100004675093486" TargetMode="External"/><Relationship Id="rId19" Type="http://schemas.openxmlformats.org/officeDocument/2006/relationships/image" Target="../media/image68.svg"/><Relationship Id="rId4" Type="http://schemas.openxmlformats.org/officeDocument/2006/relationships/chart" Target="../charts/chart61.xml"/><Relationship Id="rId9" Type="http://schemas.openxmlformats.org/officeDocument/2006/relationships/hyperlink" Target="https://www.facebook.com/1396218003" TargetMode="External"/><Relationship Id="rId14" Type="http://schemas.openxmlformats.org/officeDocument/2006/relationships/hyperlink" Target="https://www.facebook.com/136478413178920" TargetMode="External"/><Relationship Id="rId22" Type="http://schemas.openxmlformats.org/officeDocument/2006/relationships/image" Target="../media/image49.png"/><Relationship Id="rId27" Type="http://schemas.openxmlformats.org/officeDocument/2006/relationships/image" Target="../media/image7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00005594972436" TargetMode="External"/><Relationship Id="rId13" Type="http://schemas.openxmlformats.org/officeDocument/2006/relationships/hyperlink" Target="https://www.facebook.com/130181207130065" TargetMode="Externa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chart" Target="../charts/chart66.xml"/><Relationship Id="rId21" Type="http://schemas.openxmlformats.org/officeDocument/2006/relationships/image" Target="../media/image82.svg"/><Relationship Id="rId7" Type="http://schemas.openxmlformats.org/officeDocument/2006/relationships/hyperlink" Target="https://www.facebook.com/100009059583097" TargetMode="External"/><Relationship Id="rId12" Type="http://schemas.openxmlformats.org/officeDocument/2006/relationships/hyperlink" Target="https://www.facebook.com/232917180138659" TargetMode="External"/><Relationship Id="rId17" Type="http://schemas.openxmlformats.org/officeDocument/2006/relationships/chart" Target="../charts/chart70.xml"/><Relationship Id="rId25" Type="http://schemas.openxmlformats.org/officeDocument/2006/relationships/image" Target="../media/image86.svg"/><Relationship Id="rId2" Type="http://schemas.openxmlformats.org/officeDocument/2006/relationships/chart" Target="../charts/chart65.xml"/><Relationship Id="rId16" Type="http://schemas.openxmlformats.org/officeDocument/2006/relationships/hyperlink" Target="https://www.facebook.com/133389860166081" TargetMode="External"/><Relationship Id="rId20" Type="http://schemas.openxmlformats.org/officeDocument/2006/relationships/image" Target="../media/image54.png"/><Relationship Id="rId29" Type="http://schemas.openxmlformats.org/officeDocument/2006/relationships/image" Target="../media/image90.sv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69.xml"/><Relationship Id="rId11" Type="http://schemas.openxmlformats.org/officeDocument/2006/relationships/hyperlink" Target="https://www.facebook.com/100002944695094" TargetMode="External"/><Relationship Id="rId24" Type="http://schemas.openxmlformats.org/officeDocument/2006/relationships/image" Target="../media/image56.png"/><Relationship Id="rId5" Type="http://schemas.openxmlformats.org/officeDocument/2006/relationships/chart" Target="../charts/chart68.xml"/><Relationship Id="rId15" Type="http://schemas.openxmlformats.org/officeDocument/2006/relationships/hyperlink" Target="https://www.facebook.com/559267624416032" TargetMode="External"/><Relationship Id="rId23" Type="http://schemas.openxmlformats.org/officeDocument/2006/relationships/image" Target="../media/image84.svg"/><Relationship Id="rId28" Type="http://schemas.openxmlformats.org/officeDocument/2006/relationships/image" Target="../media/image58.png"/><Relationship Id="rId10" Type="http://schemas.openxmlformats.org/officeDocument/2006/relationships/hyperlink" Target="https://www.facebook.com/100001303531735" TargetMode="External"/><Relationship Id="rId19" Type="http://schemas.openxmlformats.org/officeDocument/2006/relationships/image" Target="../media/image80.svg"/><Relationship Id="rId4" Type="http://schemas.openxmlformats.org/officeDocument/2006/relationships/chart" Target="../charts/chart67.xml"/><Relationship Id="rId9" Type="http://schemas.openxmlformats.org/officeDocument/2006/relationships/hyperlink" Target="https://www.facebook.com/100004354574335" TargetMode="External"/><Relationship Id="rId14" Type="http://schemas.openxmlformats.org/officeDocument/2006/relationships/hyperlink" Target="https://www.facebook.com/322766317751157" TargetMode="External"/><Relationship Id="rId22" Type="http://schemas.openxmlformats.org/officeDocument/2006/relationships/image" Target="../media/image55.png"/><Relationship Id="rId27" Type="http://schemas.openxmlformats.org/officeDocument/2006/relationships/image" Target="../media/image8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topcomments.vn/posts/pfbid02knL68U2frM8Dcv5Hq5jjXemQSHKfuY9qikd1vPYzijLWYntjTvBFwUvsnPB33mocl" TargetMode="External"/><Relationship Id="rId3" Type="http://schemas.openxmlformats.org/officeDocument/2006/relationships/hyperlink" Target="https://www.facebook.com/Techcombank/videos/689852459299450/" TargetMode="External"/><Relationship Id="rId7" Type="http://schemas.openxmlformats.org/officeDocument/2006/relationships/hyperlink" Target="https://www.facebook.com/beatvn.network/posts/pfbid0hVdvAmyKAFLBBeFn8V5a7dcY57bjcKpZBdY6yfBTah6LByarYS2VmRnH2KMC7R69l" TargetMode="External"/><Relationship Id="rId2" Type="http://schemas.openxmlformats.org/officeDocument/2006/relationships/hyperlink" Target="https://www.facebook.com/Techcombank/posts/560614720284047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HHVNNguyenCaoKyDuyen/posts/pfbid0gm4NoG6Rxom8ML3d5kzVTgqXU45t4gucnw1Yfjdt8rpHqHCxKmSFfkSRyu7t8xKMl" TargetMode="External"/><Relationship Id="rId11" Type="http://schemas.openxmlformats.org/officeDocument/2006/relationships/chart" Target="../charts/chart72.xml"/><Relationship Id="rId5" Type="http://schemas.openxmlformats.org/officeDocument/2006/relationships/hyperlink" Target="https://www.facebook.com/junpham247/posts/pfbid02Z3xA8KJwnWqXZtxvvvhwDiu3uHoQX7Fag47H21AmHgAW9tvauptScMsKXGpCTYi8l" TargetMode="External"/><Relationship Id="rId10" Type="http://schemas.openxmlformats.org/officeDocument/2006/relationships/chart" Target="../charts/chart71.xml"/><Relationship Id="rId4" Type="http://schemas.openxmlformats.org/officeDocument/2006/relationships/hyperlink" Target="https://www.facebook.com/273481559440423/posts/5641487219306470/" TargetMode="External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NoiCuaToi12/posts/pfbid02cNAFZJizCassqoYS3E1ExTqmNib9AzePAGf1yXrVQ1gzoU3L7LRBaoHg1cgR8NpMl" TargetMode="External"/><Relationship Id="rId7" Type="http://schemas.openxmlformats.org/officeDocument/2006/relationships/chart" Target="../charts/chart74.xml"/><Relationship Id="rId2" Type="http://schemas.openxmlformats.org/officeDocument/2006/relationships/hyperlink" Target="https://www.facebook.com/topcomments.vn/posts/pfbid02knL68U2frM8Dcv5Hq5jjXemQSHKfuY9qikd1vPYzijLWYntjTvBFwUvsnPB33mocl" TargetMode="Externa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3.xml"/><Relationship Id="rId5" Type="http://schemas.openxmlformats.org/officeDocument/2006/relationships/image" Target="../media/image59.png"/><Relationship Id="rId4" Type="http://schemas.openxmlformats.org/officeDocument/2006/relationships/hyperlink" Target="https://www.facebook.com/beatvn.network/posts/pfbid022Mpr78DDr14RySybem8ehVH2RuGsiELz8GvuMbtkLptwjthQ3gW3DmDdnnZQC5hw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pagechuithue/posts/pfbid02recFVvigBzLtWgevzNcs9fznrfAKG2QhhESPKbjtCG2U4BRrbRRis6zF7vbGnVSjl" TargetMode="External"/><Relationship Id="rId13" Type="http://schemas.openxmlformats.org/officeDocument/2006/relationships/chart" Target="../charts/chart76.xml"/><Relationship Id="rId3" Type="http://schemas.openxmlformats.org/officeDocument/2006/relationships/hyperlink" Target="https://danviet.vn/ung-dung-ngan-hang-so-techcombank-mobile-dat-nhieu-giai-thuong-danh-gia-tu-cac-to-chuc-quoc-te-20230114103033774.htm" TargetMode="External"/><Relationship Id="rId7" Type="http://schemas.openxmlformats.org/officeDocument/2006/relationships/hyperlink" Target="https://www.facebook.com/100087894834526/posts/128452536761240" TargetMode="External"/><Relationship Id="rId12" Type="http://schemas.openxmlformats.org/officeDocument/2006/relationships/chart" Target="../charts/chart75.xml"/><Relationship Id="rId2" Type="http://schemas.openxmlformats.org/officeDocument/2006/relationships/hyperlink" Target="https://www.facebook.com/Techcombank/posts/pfbid02Gy4zdxHsBczpABb5g8W7e1ziYWkkD7awtR5xWHM6PJWe3MG5jEnEoMDbAzjhLUSF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100001697989669/posts/5821973334535875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phapluatxahoi.kinhtedothi.vn/ung-dung-ngan-hang-so-techcombank-mobile-dat-nhieu-giai-thuong-danh-gia-tu-cac-to-chuc-quoc-te-319938.html" TargetMode="External"/><Relationship Id="rId10" Type="http://schemas.openxmlformats.org/officeDocument/2006/relationships/hyperlink" Target="https://kinhtenongthon.vn/Ung-dung-ngan-hang-so-Techcombank-Mobile-dat-nhieu-giai-thuong-danh-gia-tu-cac-to-chuc-quoc-te-post54704.html" TargetMode="External"/><Relationship Id="rId4" Type="http://schemas.openxmlformats.org/officeDocument/2006/relationships/hyperlink" Target="https://dangcongsan.vn/thong-tin-kinh-te/ung-dung-ngan-hang-techcombank-mobile-dat-nhieu-giai-thuong-danh-gia-tu-cac-to-chuc-quoc-te-629904.html" TargetMode="External"/><Relationship Id="rId9" Type="http://schemas.openxmlformats.org/officeDocument/2006/relationships/hyperlink" Target="https://kinhtexaydung.petrotimes.vn/ung-dung-ngan-hang-techcombank-mobile-dat-nhieu-giai-thuong-danh-gia-tu-cac-to-chuc-quoc-te-676052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ermalink.php?story_fbid=pfbid0DSJZ67d1HLjTYSJrbn74qdTtk7kyaxfTZnAgPfpCsVoRXWr88Pzw9hrt71YR6Wzcl&amp;id=388204978005097" TargetMode="External"/><Relationship Id="rId2" Type="http://schemas.openxmlformats.org/officeDocument/2006/relationships/hyperlink" Target="https://www.facebook.com/VPBank/posts/pfbid0i4QbQaGQwhHVpoBUfWKnk7MDotse3UMuS5sCHGvXyRWDkFtb3aS4dzqG5tUjM71nl" TargetMode="Externa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8.xml"/><Relationship Id="rId5" Type="http://schemas.openxmlformats.org/officeDocument/2006/relationships/chart" Target="../charts/chart7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hart" Target="../charts/chart79.xml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chart" Target="../charts/chart80.xml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hyperlink" Target="https://www.facebook.com/hashtag/vib?__eep__=6&amp;__cft__%5b0%5d=AZVqi6pa-dMZ6_MAXFqUXFA-9AMyzRfOtvFMprjbAU9i9ePA5bCXLcinygC8o5MaVY5p4OVZ_Ly-_m_Oa89GkEeGaY-7LZx6nn5p35awsw6W3k9PBj7mWFH8slYa0PKYQ-578t53BpxQEtB5zQm3ot04&amp;__tn__=*NK-R" TargetMode="External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hyperlink" Target="https://www.facebook.com/hashtag/thetindung?__eep__=6&amp;__cft__%5b0%5d=AZVqi6pa-dMZ6_MAXFqUXFA-9AMyzRfOtvFMprjbAU9i9ePA5bCXLcinygC8o5MaVY5p4OVZ_Ly-_m_Oa89GkEeGaY-7LZx6nn5p35awsw6W3k9PBj7mWFH8slYa0PKYQ-578t53BpxQEtB5zQm3ot04&amp;__tn__=*NK-R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hyperlink" Target="https://www.facebook.com/hashtag/vib?__eep__=6&amp;__cft__%5b0%5d=AZVqi6pa-dMZ6_MAXFqUXFA-9AMyzRfOtvFMprjbAU9i9ePA5bCXLcinygC8o5MaVY5p4OVZ_Ly-_m_Oa89GkEeGaY-7LZx6nn5p35awsw6W3k9PBj7mWFH8slYa0PKYQ-578t53BpxQEtB5zQm3ot04&amp;__tn__=*NK-R" TargetMode="Externa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3.xml"/><Relationship Id="rId11" Type="http://schemas.openxmlformats.org/officeDocument/2006/relationships/image" Target="../media/image72.png"/><Relationship Id="rId5" Type="http://schemas.openxmlformats.org/officeDocument/2006/relationships/image" Target="../media/image59.png"/><Relationship Id="rId10" Type="http://schemas.openxmlformats.org/officeDocument/2006/relationships/image" Target="../media/image71.png"/><Relationship Id="rId4" Type="http://schemas.openxmlformats.org/officeDocument/2006/relationships/hyperlink" Target="https://www.facebook.com/hashtag/viblazcard?__eep__=6&amp;__cft__%5b0%5d=AZVqi6pa-dMZ6_MAXFqUXFA-9AMyzRfOtvFMprjbAU9i9ePA5bCXLcinygC8o5MaVY5p4OVZ_Ly-_m_Oa89GkEeGaY-7LZx6nn5p35awsw6W3k9PBj7mWFH8slYa0PKYQ-578t53BpxQEtB5zQm3ot04&amp;__tn__=*NK-R" TargetMode="External"/><Relationship Id="rId9" Type="http://schemas.openxmlformats.org/officeDocument/2006/relationships/image" Target="../media/image70.png"/><Relationship Id="rId14" Type="http://schemas.openxmlformats.org/officeDocument/2006/relationships/chart" Target="../charts/chart8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enzcogivui/posts/pfbid02KFLDMKi44vgTuGaQB2yvZHBwMhy5Tg2kzfiMBQMHnsV5y1fiahLkmPPAVo4P1k1Nl" TargetMode="External"/><Relationship Id="rId3" Type="http://schemas.openxmlformats.org/officeDocument/2006/relationships/hyperlink" Target="https://www.facebook.com/BIDVbankvietnam/posts/pfbid02HJJ1VWF1Hy42qMHjPXKiTEJpn16M51S4q31Pj5feaNGQcEri6nteSChQDDxHoSjul" TargetMode="External"/><Relationship Id="rId7" Type="http://schemas.openxmlformats.org/officeDocument/2006/relationships/hyperlink" Target="https://www.facebook.com/anhdadenchuanmen/posts/pfbid0RMwH3fg2ZSePuMkJG8imzfxGHyv3yszokgb8Xv3NNAQF3jxaUF3oESPwHz6gaDmil" TargetMode="External"/><Relationship Id="rId12" Type="http://schemas.openxmlformats.org/officeDocument/2006/relationships/image" Target="../media/image75.png"/><Relationship Id="rId2" Type="http://schemas.openxmlformats.org/officeDocument/2006/relationships/chart" Target="../charts/chart8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mantv.vn/posts/pfbid0bqh3nkQvmtQeYekAywSLM8vQJS86nMBHPR2tfm7mQo3VG5ndMEhFSbbTGgC1Q7Fml" TargetMode="External"/><Relationship Id="rId11" Type="http://schemas.openxmlformats.org/officeDocument/2006/relationships/chart" Target="../charts/chart86.xml"/><Relationship Id="rId5" Type="http://schemas.openxmlformats.org/officeDocument/2006/relationships/hyperlink" Target="https://www.facebook.com/BIDVbankvietnam/posts/pfbid02UjRWYAJrGTVaZoqYRiKDYSxYNHMguKPRwUcJfLFVazscw9ztwA5LhSm93ygaaWjcl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www.facebook.com/BIDVbankvietnam/posts/pfbid02bBF8f56C1AL8U6FGot2ZiwNtV74bSPB1Szazv8guS2M5c584eNTrf6VBKL7qj58Vl" TargetMode="External"/><Relationship Id="rId9" Type="http://schemas.openxmlformats.org/officeDocument/2006/relationships/hyperlink" Target="https://cafef.vn/don-mai-vang-ruoc-xe-sang-chao-xuan-quy-mao-20230111180347595.ch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8.xml"/><Relationship Id="rId3" Type="http://schemas.openxmlformats.org/officeDocument/2006/relationships/chart" Target="../charts/chart87.xml"/><Relationship Id="rId7" Type="http://schemas.openxmlformats.org/officeDocument/2006/relationships/image" Target="../media/image7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chart" Target="../charts/chart89.xml"/><Relationship Id="rId7" Type="http://schemas.openxmlformats.org/officeDocument/2006/relationships/image" Target="../media/image8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chart" Target="../charts/chart9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2.xml"/><Relationship Id="rId3" Type="http://schemas.openxmlformats.org/officeDocument/2006/relationships/chart" Target="../charts/chart91.xml"/><Relationship Id="rId7" Type="http://schemas.openxmlformats.org/officeDocument/2006/relationships/image" Target="../media/image8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3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png"/><Relationship Id="rId5" Type="http://schemas.openxmlformats.org/officeDocument/2006/relationships/oleObject" Target="../embeddings/oleObject1.bin"/><Relationship Id="rId4" Type="http://schemas.openxmlformats.org/officeDocument/2006/relationships/chart" Target="../charts/chart9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svg"/><Relationship Id="rId18" Type="http://schemas.openxmlformats.org/officeDocument/2006/relationships/image" Target="../media/image22.png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image" Target="../media/image19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11" Type="http://schemas.openxmlformats.org/officeDocument/2006/relationships/image" Target="../media/image22.svg"/><Relationship Id="rId5" Type="http://schemas.openxmlformats.org/officeDocument/2006/relationships/chart" Target="../charts/chart3.xml"/><Relationship Id="rId15" Type="http://schemas.openxmlformats.org/officeDocument/2006/relationships/image" Target="../media/image26.svg"/><Relationship Id="rId10" Type="http://schemas.openxmlformats.org/officeDocument/2006/relationships/image" Target="../media/image18.png"/><Relationship Id="rId19" Type="http://schemas.openxmlformats.org/officeDocument/2006/relationships/image" Target="../media/image30.svg"/><Relationship Id="rId4" Type="http://schemas.openxmlformats.org/officeDocument/2006/relationships/chart" Target="../charts/chart2.xml"/><Relationship Id="rId9" Type="http://schemas.openxmlformats.org/officeDocument/2006/relationships/image" Target="../media/image20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Báo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cáo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01/2023</a:t>
            </a:r>
          </a:p>
          <a:p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nghiên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cứu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dữ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liệu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: 25/12/2022 – 24/01/2023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BÁO CÁO THEO DÕI SỨC KHỎE THƯƠNG HIỆU TRÊN MẠNG XÃ HỘI</a:t>
            </a:r>
          </a:p>
        </p:txBody>
      </p:sp>
    </p:spTree>
    <p:extLst>
      <p:ext uri="{BB962C8B-B14F-4D97-AF65-F5344CB8AC3E}">
        <p14:creationId xmlns:p14="http://schemas.microsoft.com/office/powerpoint/2010/main" val="161563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5383370" y="674916"/>
            <a:ext cx="6681490" cy="54319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6AB025FE-AD2B-9E4E-0E4D-739FCBD364C4}"/>
              </a:ext>
            </a:extLst>
          </p:cNvPr>
          <p:cNvSpPr txBox="1">
            <a:spLocks/>
          </p:cNvSpPr>
          <p:nvPr/>
        </p:nvSpPr>
        <p:spPr>
          <a:xfrm>
            <a:off x="538903" y="322575"/>
            <a:ext cx="4577886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vetica"/>
                <a:ea typeface="+mj-ea"/>
                <a:cs typeface="+mj-cs"/>
              </a:rPr>
              <a:t>TOP NỘI DUNG TÍCH CỰC NỔI BẬT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44C0030-804C-9163-2949-BEA680DCF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3516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227698495"/>
              </p:ext>
            </p:extLst>
          </p:nvPr>
        </p:nvGraphicFramePr>
        <p:xfrm>
          <a:off x="370626" y="1519706"/>
          <a:ext cx="3068034" cy="473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99279" y="1519707"/>
            <a:ext cx="155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Sản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phẩm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/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Dịch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vụ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89443" y="1506828"/>
            <a:ext cx="1404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Chiến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dịch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53019" y="1519707"/>
            <a:ext cx="131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Thương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hiệu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7733" y="978792"/>
            <a:ext cx="3133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Thị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phần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luận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tích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cực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499279" y="1365163"/>
            <a:ext cx="4726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89430" y="991672"/>
            <a:ext cx="4803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Chi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tiết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top 3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thương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hiệu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có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lượng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luận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tích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cực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cao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nhất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36156" y="991672"/>
            <a:ext cx="208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Nguồn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luận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50" name="AutoShape 2" descr="data:image/png;base64,iVBORw0KGgoAAAANSUhEUgAAAc4AAADCCAYAAADAUyJ/AAAgAElEQVR4nO2dT4jsyn3vv/04+yyyvc7FN92zGPcq8eZqMBi8OHTPZsgzcwg8PBCDOl61wJzLAw/hLo7h4cagXjndcG3GPAK3yQu9GYmzMARM6y4CWckdGCnX2L7bLLxPUm8hqVt/6p/6z6ik+X2g4ZwplVT1rV+ppCrV79f7xS9+wV6/fg2Cz/v370H6iCF95JA+coIgwMXFRdPFMJanpydYltV0MYylqf716r/+67+e/aJtgvSRQ/rIIX3kvP1iCXzRdCnMZkMDp5Cm+ldvsViwRq5MEMSL5/88/b+mi2A8//vifzZdBKJELwxD9o1vfKPpchjLb37zG5A+YkgfOaSPHNJHDukjpyl9/sezX5EgCIIgWgwNnARBEARRAxo4CYIgCKIGNHBqE2N+1UOvJ/lN/OTI+RV6vSvMY9Up57jSOa4V6OvzMtHUh2sT+7wvWkKCMAQaOLXpY7phYCz9RS4sWHCj3N8WIwAxHlcBbG+Dab/pMj8nuvq8VDT16U+xYUXbied3cOAi8mwsxxPQ2EkQzfKq6QJ0j+QGSRAn4/oBLB1JGYsRxwBe1EMZQZgFvXGemspUW2mKjjfX9jgpTNl1ejounuOqN8F8fpXWdwKfNz2Z/1v2b3+OK6FOPia7tOzYFr6dcezn8W6Qs48Zor7oWMHfCII4KTRwnpUY86sBnKGXTsd5sJfj0g0/gLO6RJRO10Wu9QKm45ZwtvepJgvoTeAGcN4BD1ydfEx6Y4RulJ7zHtuxg+CcVXgWyvbDELkhxldz0LhIEM1BA+c5iR+xCiy4b7OhYYQFYygv9dn3093MW//6FhZCPHX8zmjf1F/vFOrkr7GEjfvdwuAIb90OuCnzZ3ACG17OYPrTe9iBg1m3n6wIwmho4Dwn0RYBhriQrkdZuBw8V4FM4ZA6i/PETyFgXSKfnAys7SZ+CgEsMS58fTvGEkDY9ScrgjAYGjgJwmQsdzeNn/9tXtYn2wRhFDRwnpPB5YuYdm2a/sUQCLaI8n+Mtq1f40zqtcIj2Q9BGAUNnOekf41bK4CzW5BKv7Dt9GezB9C/wBABVrsRIsb8rsbHPaMb2Fji3e5TUh+T8fL05XxuRm/hWgGcu9zHQP5k71zjWN0IgjgIGjjPSh/TTQQ3HKfrU+kXki/aEQCPERaRCziDnU7bew92nfzMw3CX/x0uXf3c5pLaDxwMsjXOcQg3yhwkHKsbQRCHQGHFFFBYHznG6uNP0Ht3iWgzbdRXgLH6GALpI4f0kUNhxQjiUPLTlwCAGPN3S2B4QQ52CII4OTRwEu1ntEAyY9mjKXGCIM5OLwxDcqxKEARBEJq8AkBz6BJojUEO6SOH9JFD+sghfeTQGidBEARBtAAaOAmCIAiiBjRwEgRBEEQNigNnnMU75IW1SuMd7kIaleJMvpR4kq2i2EZX5SCNcTG+Za/Qvgn+RJzWPPkYnCK7TRHEqVTVT7v+LzIOZlH/in2h4/aj0X/21+Hbhtn61KdufU7W/54ZwRsnx79q/ISQc6S1i4GY/jwbyzENnibgT4qxQIfOoHhzi7YIyk7Ecw4D/EkP7y737esNHQyMMd4kBufS3seq9OylIFYl3xVdPL/COMzqn3royRmufv1foqu7GPOrMZbWXr/bVdG+VPo2y/H2o+o/uytNkog2lbMarU996tZH1b+M1icMQ7YjcpkFMNu2meVGLE/kWsy2bQbLZUlKxFwLlePEf28nBX3aROQyCxbLN0PkWrn2S/9ve9r5eX9rTB/PZtAoX/Jni8GySmkeswFWqL5nM8Bmnuhctc6f0Fr7UcHTP6+fSt+U9tqPov8kF2E2wABUr2W6PrXRq88OZf8yWx/+G+fNDYarx9yTV4zHFXB5+UyjOXE8/Sk2LPNpyifaBrBEQS6jLQLrFtf5/BrnfDZGCzCdssRz3DlDeA+3pb8/ISzH+Eydxa996NdfdP4XQSnWbD4akErfpjnWfqDoP0ASYN32wCK3GhvWdH3qUrc+qv5luD6CqdoBLpEL0xQ/YoVbXF9onNGfwYGLByPursQeHzMngH2fTSX5WC8BrO64azzxU5i4rPMnemtABuDPnFJnTKbYht4CFR9CiiDjevWXnP9FUFrSibYIEGAbQTOIu1nUsh9F/wGQDM4i71Ut1EdKzfoo+5fh+ggGzj6ub8P9yB5tgdtrrt/PYBeZIYvesKzGRiQaJPtAKFmPepv142zN+vZhvz4TXeJdarzRNgCWY/TWN7n1awjWgJonnl9hvLTgPuzXmOL5HZyhh7qe98KnWKv+h56/E4xuYKMUMu+dXii30MAAtbXtR9F/jsFEfY6BV59j7i8m6CPcjtK/GGKZjpz+eomhYOivfBzEPNgQLbITz08f003aNvdbDLKO3Z9iwxg2+ZmB/gWG+akQy0WUv2uMbmAHDmaGvXbG8ysMnAC2l5t6y6bYDhjVdrYuq/8R5+8GSSg3e5mFzLsD7l1Y5ek1DqJ7SVMcZD86/edATNPnWIT1OfD+YoI+4n2coxvY4RNi+Fgvbdxo3x9GWHg2vXWaSI01gsGl1YroIv6kh4EDuBErvBnEjysEWGKczYQMHAQI4AzSL77z63EcVPVXnv9FMMJi98C8wTQ/YCr0NYWD7edYWqKPNjXro7y/GK6PxAHCCDfDFR7nayztmxe6htNi/Il8TVKYnrwx9C+GwHItTDeBZHrNhsf5yKM/3RRnQqLkbWh3g+xfYJitx2X4ayyRPCSq6q88f9fh7GuMH1f7NUKFviZwlP0o+o+SFuhTi5r1Ud5fTNeHux3Fy/5rMSC3tcSj7SjtIWmHyufcpfZTpefbsbydhbEG9RFsHahzvGejUt/99gK9+qvK0177UVHSq3TvYEylb0J77UfVf9TXMlqfA9Cpzx51/zJZH+nAWWlwzo0VqP66Mmgy1i7DrVJqo0qnzu8z46Wr8jenT/ZQx/tx+6rs5pXlrWRU1191/nbbj4qi/fB0l+vbdvtR9R9Z3vQMhupzKOL68F6o1P3LVH16YRgyClsjhsL6yCF95JA+ckgfOZ3SJ55j8niNxQm3KlJYMYIgCKK7RFuu29Y28qrpAhAEQRDdx18D9wvTv9PXoxeGIWu6EARBEATRFl4B6M4c+hno1BrDGSB95JA+ckgfOaSPHFrjJAiCIIgWQAMnQRAEQdSABk6CIAiCqEFu4EyjaAgcMcbzq0paPL8qRkYpueDaR+ao/l6OP89zUtT3al517OhPcrpXHO/7mBTaReSiz8ek0rYmUCw/r/7743jlL9lnRR+1vvtDqy7o2oO4feX2c3x6s6jtR7v8gvbXy29q/6pPrfaO57gqjw1ZnkK4MQPHjrznhcSbBi9id9m9VOrxoeTpIfPGUT6u4knIs8UeOgzDZM8dnp33ppF4Mclr7dnV/+/bLPV6kmuEYnrpOgLPJ83pU7ZBsatHfvmrNlyuv0rfyrla6jlI1L5FF2hVl2eqdLn9JZhsPzrlL5yL49JRJ7+Z/as+KnuoIHJRKDzcHPvhuNzjNGDkMis3oIoNiC9em/3ZGmu4nLYqaM9ry/zfPLvaWSt58i7FDOvYvPJ7dunBT1J+lT4qfVn571YLXe7J2jdJq/hi3emrSFfpm2Ks/WiWP/kzp/218hvcv2qjspcqkWvJB9bC6TntxZrTp7jG2Z/i3g6weixNWD2uEOwipCSRz+37KTckTH+6Advw04gT0p9iw4nqsCPalqLZl/KMFkkoKFlD+WssbS+NDGEipQjx5VBEx5RfpW9GFrfx4bbuFZpHpk/8hLAc6SMflk6VrrI/I5DYj275Re2vk9/4/lUDlT1wiLYBLK1QMmmQdPveGNupfBw0urERrB5zc9MxHlcB7CyWC0+guvgzOHDxYIoKncDHzAl2DzTxU5jEuyusFcij0/szp9jZRwswo2NkleL1RVsE+VBEsvL3r3FrBXDu9uswlfoXKOqbEGN+52DoLdoZdk+mT7RFUB5YaqQfYn/Pj9h+9Movbn+t/Mb3rxqo7KVC8gKG1Z3aPvwZnMCC+9Ycrapf1Y5uYAcr7F4640esgnIMtDoCAYEzKC7wjpcU6PpkZB+wjLG0XGS2FW0DYDlGb32zjynoAWPBgn0Sm9CC+9CS2YLRDWwEcHbh4tOnUm36mG4YvKGDQWqX49BFVJkt4esLAPH8Ds7QexnxN3OEiujC4VNc2/6eHYX96JRf1v7G1/8Z4dpL/JT4rb19yMU8vcQ7zuDpr8162wS421FGuMlN1xanaTPqRea23KgYFJZ5sLF8kUZ0epIBgDEGdr/FIG94loso36tHN7ADB7OSZcbzKwycALZn0jSaihEWzIO9HKcPZHfAfRJsWG82JPmicgwvtckILpyifgCE+mZTdC9t1AQwVDw179I17a8ZNOxHVn6d9je6/s8H1176U2wYwyZ/w+lfYFiZ2k2XBo2IXr2Hu49zP11bmqYF+JG5C+h8Wj3CwrPprfPU5NYUBpdWMlWkyOJPehg42Ee2bxUjLHYPYxtM6ywfpNHk9ze+PqYPbnGNtHK5vb7x4woBlhhnsygDBwECOANDPpc/lvJ6cc10XftrFrH9qMqvav921P+EqOzlUNJ+ati4KXCAkE3X+rxp2hHeuhaW70RTfu+wrDmVSxyAP5GuGfUvhsByzUnfP1En07M2PKM+2NCEs28uflxJ1ihrotJ3uinOokTJ20o7H0A48B6Q8zcxRbqO/TWKwn5U5Ve1v/H1PzUqeykj7F9FfeKnELAuYZxkos95PRvMskSfCx+5j5O2o5yA8t5aVtoXVdVYuV1FeCnxsY3vw8sEiFxmifYGc8uv2seq0lfnGibbTw5B2Xl6qPTapyvsL8Vc+9Erfy6xpGGN/Eb2r/qo7KWIXv8q7qWuYsY+zjwaTgqSjbv5n2CTOaq/NgyajJluuCV9K51SnJ495PB+lTY3tmPn98FJbFVY/mL+OvrpXsNs+0mRtG+hj3MElqer9TPbfo5tf838xvav+ojtgfeypNf/ZGNFU/r0wjBkFLZGDIX1kUP6yCF95JA+cjqlTzzH5PEaixOuC1FYMYIgCKK7RNtkC0oHeNV0AQiCIIju46+B+0XbvkLk0wvDkDVdCIIgCIJoC68AdGcO/Qx0ao3hDJA+ckgfOaSPHNJHDq1xEgRBEEQLoIGTIAiCIGpAAydBEARB1CA3cKZRIASONuP5VZJWcFWVRY6o/jrhr9N4Ekfl0rBHufa54jgQ9ie5/EKn+zr+h8+J6PrF+lfrV7LPfP0K4Z40bJfjoq1Wetfh1T+e46qs77MGdlD1j1PZvyBdo/56128P9eqj6r8G65P3vJB4k+FF7M65Ryp4uRB4dtDwOtQWzPXcoXIZV3ZXlRyfbyvPrv6f590k8QbSnGcT/vXLbh/Ltlh1CymqH1OmZx5gRC4Kxenm2s8pEdRf5qIw5Xz6qPtH0QWe2EWczP6l6Yr661y/TfajqyfLp0tchOrcn8xwuSdy/RS5zMoGVJ2Bs0W+aFUYa7ieXe2s+bbhtKXSV23lb3mXWE0MnJLr8+rv2fsHP636Kc63y2YxWJYwryzdWPs5IaL6R67I1/Wes+mj6h+pbVV8pRZeHFT2L0+X11/n+m2yH736FNOO779N6VNc4+xPcZ+LxZnBj8lJNMpokYRCEu0n7k+xkaVH22okkXIef42l7aWRHxpAef1SFJ6DQxulQYx5wXKzuIsPt4KsivSuI6l/tA1gNRUKRNU/4ieE5UglubBxANT2p0iX1l/n+m3ioPpI+q/O/alBKh8H7WNxZnBicqrwZ3Dg4sGEGr4g/JkjCavlY+YEsO+n6CMN1zO8QL+w1ldaAxotwJqMkaW8fmmQjLYIstBG/WvcWgGcu/26iFAffwYnsOC+LV8rxvzOwdBbCB4aVeldR1b/JAAxVnfSNcbnpND+0RaBKvyhyv6k6Yr661y/TRxUH3H/1bo/NUj1q9osFmdWoZgXk7NI4AyKC+DjJQWpfmaS2JoW3IdpKXhu9oHMGEvLRTY2RNsAWI7RW9/sYwp6wNikBXgZoxvYCODMsq6UvjXu6GO6YfCGDgapXY5DF9GmrA/gr/lvm/H8Ds7QE8bXVKV3HWn946fEL+ntQy5m5SXeNXTzE/ePKuEpojEfUf+TXN8guPVR9F/T70+c7Sgj3OSma3WmaS03KgZ1ZR5sLI2pZNeJ51cYOAFsjzeNkQwgjDGw+y0G+Y5ruYjyd73RDezAwcyUxzopIyyYB3s5Th/Y7oD7JJhwMl2UfLE3hpfaZAQXTrH+SI5bL1GdUcmmIMWjpjy966jq359iwxg2eYPsX2DYwFSkvH9UGZ7iNfCI+p/k+gbBr4+q/8Lo+xN3H+d+uvaAadrkDFh4Nr11PgP+pIeBg13keSm5NYfBpZVMhTxLKc/FCIvdw9oG0/z6Shp9fn9j72P64FbXQAVR6uPHFQIsMc5mUQYOAgRwBsl2FVV612lL/YX94+D18BPR9PVPzUH1Efdf0+9PfAcI2XStr56mJZojmX6y4fEWzP2JdE2gfzEElmtOemmB31Q4+wbjx5VkjVdwmqcQsC5RrnJ/uinOokTJ03B2A1aldx1l/YX293z2Je0f/QsMs/XwDMFD1EGo6n/u6z83deuj6L/G359En/N6NphlcT6npu0oZiDbWpEcsN97m1HYV1Zto+I+LL1rPYs+3OuX9olFLrMKn8Or9/Ht/qaz4ViltyDdWPs5NZX6q+wv4Wz6KPtH2R4k+w4Pant1/XWu3yb70daTl17pv3r3JzP2ceYROTHgDJxA9deFQZMxcw03cVbB175sfLu0yqCoSt9dzMCBk7HiPjqew41iuqj+WrZKA6ccbv1V+p9PH73+kTkvSH+im/yBba9Tf9X122Y/4vrw+pqq/6rvT03p0wvDkFHYGjEU1kcO6SOH9JFD+sjplD7xHJPHayxOuE2RwooRBEEQ3SXaJlt0OsCrpgtAEARBdB9/DdwvTP1Oth69MAxZ04UgCIIgiLbwCkB35tDPQKfWGM4A6SOH9JFD+sghfeTQGidBEARBtAAaOAmCIAiiBjRwEgRBEEQNhANnPL9Cr9fD1VzsfDA7Zv8rulDaR+ao/kzyZ9ldivrz2tKf5Nql4pRfnd8MfEwqtgdU7C9fv0K4Ig3b5LgIS04j06/rJI701fYhah9TEJVPVb9iOs/Fnso+umY/devTWn34nhdSd1G2KIJ36tGh5Mkh89Yhc5vEGBN7JTKQtnnuyFN0J5d46ci3hWdX/19xCSbJz5gZ+iTeSgQu+YQuzgTn4aZnHkyK11Dpx5gZ+pyHsr5iL0z89kkwQR89+ynXT+3SsegiruqCTpXOmBn66KJTnzyq/mOyPvyB00sHzIr/wCxZfAPiVbbNvmzbZLgFOG7ACm3DcxOW/5sqf0qz+uRddknqIvvb7lS28Oae1Nsq5tU8f2vtRwVPL6/8oC1pnxRj7UdVP156of2Tc1d81e70UaUntMd+9OqzQ9l/zNaHO1Xrr5dJxIj+NW4tYFkIIJfGL7znB4TtTzdgnGDBxDPTn2LDiwqREW2rkUTyeVT5TcBfY2l7aWSOY0iD6HKCWe/iTj7cFv+u0u9FMEQh1GI5tNTJ2udMKMsnqd9okYTCErV1/ISwHMkjF9ZPmd426tZH1X8M14czcCYDo3V7jT76uE5Gzv3cPa9CdfFncODi4eXcYQzAx8wJdg888VOYxLsrrPXJotMX8xvBaAEmDKR8jVsrgHO3XxfxZw4/7Jg/gxNYcN+WzxVjfudg6C0qgdzr69dFSvEXoy2CfGgpWfuYgLJ8ivqVKNhXtEVQHnjzqNLbRs36KPuP4fpUB840htp9Oqj1r29hVUb5ehUKnEHxA4zxkoJcPxvZBzJjLC0X2dgQbQNgOUZvfbOPqegBY+EHQsX85tPHdMPgDR0MUrsbhy4izmyIv+a/bcbzOzhDjxtfU1+/jjK6gY0Aziy7MaRv7V2hZv2S2J8W3Af1g2WoiPasSm8bvPoc039M0KcycCY3kZv9EzZ3urZepG/LjYpBb5kHG8uXc5NplGQAYYyB3W8xyD/VWS6i/KgwuoEdOJj5mvmNJvnicQwvtbkILhxO+dOlh3K03WyKVvZGoqVfVxlhwTzYy3H6QHwH3CfBrI0INHw0+vWL51cYOAFsT2+afqh461Cltw1hfQ7sPyboUxo4k5sIdsbSQ683gBNgP13Li/RdOof60/MRFp5Nb53PTW6NYHBpJVMlB+Y3nnTmZD/w9TF9cItrcLnjKuPm4woBlhhn/WDgIEAAZ5BsVzlIv84xwmL3MLzBtBMDZh51/fxJDwMHcCNWnJkor/eWUaW3jZr1UfYfw/UpDJzx/F1ysym8HbJ08Ty7YY7w1rWwfMd/W0zOYe7c9IvBn0jX3PoXw+La9Y70iVqRvyvET2HyIVzp7/3phtMHrN0NUqlf1+Hsa40fV/w15DaiUb9ketaGx/tIiPeCkX9IU6W3jZr1UfYf0/XZf84r23dTTjtyHydtR3kG0r245c+5JVuFeFuJxPkTjNCHu81Evc9u9zedDcWVa6j0SzBCn7NQuicItq7t00zcjpLCLZ+ifrKtTSlFe6veX1XpjBmijyY69dmj7j8m67MfOGWGz7JBsboBHMj/BMaH6q8NgyZj7TLcKiX9K3tvj003RB/hTSy/T09cPy1blN1cTdfnbBT1Fd8j2zhwMiarX/aSwPvljyvcIzkCqdKN0KcG4vrw+pq6/5iqTy8MQ0Zha8RQWB85pI8c0kcO6SOnU/rEc0wer7E44TZECitGEARBdJdoi7DpMpyIV00XgCAIgug+/hq4X3ThyzGgF4Yha7oQBEEQBNEWXgHozhz6GejUGsMZIH3kkD5ySB85pI8cWuMkCIIgiBZAAydBEARB1IAGToIgCIKoQW7gTKNgTPhO1uL5VZqWRcvg/fIuqsTHCS5BVEgclcvCVvmTXHreaX4hXI9I/2IbXQkdDOv4Hz4nouuXbKwSNECln7r+x+lrOip9iukVfeI5rsr1zzQyQp8j+s8p0mX66KS3EJVeuQPV9mGyPnnPC4k3DF7E7rz7NbG3lWJ+wXGeLfcyYhjNee5Qu4zjuciTuY8r5y+6m0uux2vXxHtHc55f+Nevun0s1k+tn6r+nl39P8+7iSzdXM8vKn3K+nL6M8cFo/SKz6rP8f1H1f7K/qfSR0M/c+2nSt37UZmKfRisT2HgFLqeilxmqQZExlhmrPIBtj1+ahlr0HA9uzpYFNonr3U+D+/Bh3M+TltXfa3mXY41MXBKrs+z1fzfVPqp6q86f6WonOsxg298Kn146SX7ilxL/8b43Poc23+U7a/ufyp9dPQz1n4q1LwfVbJX28tkfYprnP0p7u0Aq8dSKOPHFYJ8jE7i/IwWSSgj0X7h+AlhORKHMOxXGoQ3H6y5P8VGdn4giUZge2lkkAY45voq/VT1j7bVSB/CPBx9TUelD4BKwPpSqKdoG8DSCgXTgD7H9h9V+2v0P5U++vq1gFr3o0pmrn2YrE/l46DRjY1g9ZibR47xuAqqgX45+JOxOuyLP4MDFw+tucOYgz9z9p052iLQDd/mz+AEFty30obBzAlg3+ci2I8WYLJAzudGdv3+NW6tAM7dfs2joA8HeXqx/vFTmMQLLKzFCMKsaelrPlV9SvEQoy2CXainNHbv6q41+tTpP8r2V/Y/lT419GsDde5HZbj2YbY+1a9qRzewgxV2L53xI1ZBdTAMnEFlUTeJTbcovJlWjhsvKYD1ASSx/yy4D1Nl8OSwFP3VX8ue9rMPZMZYWi7ac+/vY7ph8IYOBpn9hS6iDV8fsX78+kfbIAnovr7Zx+T0gDHvAxGpvu2gos/oBjYCOLPdlxrJW8Euw1Pid/T2IRez9BLveB/gGKBP3f5Tp/15+ZX61NCv7ZTvR2W49mG4PpztKCPc5KZrRdO0lhsVA/0yBlYaNPnHebCx1DJAIiGeX2HgBLA91dRawrDw2Jc8uYlnDJIBiDEGdr/FwBDDVJN8MTmGl9pVBBcOt/xy/ST1t1xE+Tfe0Q3swMGscAGVvubD12eEBfNgL8fpQ+8dcJ8E804CDU+xYQybvKD9CwwrU3PN63Nw/9Fqf0F+lT7a+rWfofQ1VGAfhuvD3ce5n67Vn6bVZ4SFZ9Nbpyb+pIeBA7gRQ2HWsrTeJD5Bjajp2msSBpDWy9uJ0sf0wa1oItSPR67+g0srmarTLEdbx025PiMsdg+8G0wPWW5qWJ9D+4+y/XX730vhUD1a2n/4DhCy6VqfP01LPA/J9JINj/eRQ/8Cw916UwrHCOOnELAuUbnn+ROj1gzOgVQ/Rf37F0NgueakFz+AEOrbAqT6xHNclfbOxo+r/RqhUD9z9Dmm/yjbX9X/VPpo6tcaNO9HZerfnwzRR/Q5r2eDWRbvc2Dd7SS0HeUoZFsfUrj77krtVdyrWLhAbm/u7mD+vilJWZ5FH+71Ffv0lPqp6l+10+p2HZm+CcZuJ9DUZ1e3yGVWYbuBnv00ps/R/Ufd/jr5Vfal0s9Y++Ggcz/i5jni/mTGPs48QkcF9QZOoPpry6DJWHMNkziT4OtX3GOdS6v9kFNqI9FmYyMHTsaK+zw5m9OV+qnqr5cus2dTb3x6+hT1rd4LxPqnV2lMn1P2H1n/kOdX6aNKN9d+RIj14NmCyj7M1acXhiGjsDViKKyPHNJHDukjh/SR0yl94jkmj9dYnPDzagorRhAEQXSXaJtsMekAr5ouAEEQBNF9/DVwv2jxZuccvTAMWdOFIAiCIIi28ApAd+bQz0Cn1hjOAOkjh/SRQ/rIIX3k0BonQRAEQbQAGjgJgiAIogY0cBIEQRBEDYoDZzzHlTB8S+JUu1dyzh7Pr0pRUopuuvbRJ6q/SZf9vT0LJW0rjvPTNkt/V/OqI0l/IshfCKdkarsV61ew27rlL7uYOzY/AUBiX0ZQ7D+1+odWflX/3F0FkyWAYRsAABMbSURBVE7Zjn59VPZhrP0UPC+kbrV4kdp3aRXvLKUI3xWPQwLvEELPRGZhrueO1KuJygWYtgs5tYus4vkTmtNH4XKPl0OYnnmIqeOiTS+/ufZzfnTsq0l9iu7eEnvK9w/Prv6/0t+E+VX9s1SOJj1znRhZffKo7MNk++EOnLZtVwa6yLWYbSt8LabwbuBt9VlrrOHy3NDl/+bZVeP17NyDTtLRK74gyw9ChTSDBgZeeWT+SQXlT7JZDJYl9216YH5j7efs6NmXSb6gCzdqVf86Nj9jrOhSrgsDp7o+5WPF9mG2/fDXOG9uMFw95l6LYzyugMtLzhsrJ47MaMHABAGFieekFJE9H/onfkJYjjQgDCuWBjE2KVjzaJGEutIqj6T88Rx3zhDew+0Z879AatlXA/Sn2MjsJ9ruI8Hw8qjy6+CvsbQ9sMiFdcRpjKFOfVT2Ybj9CD4OGuASuXiZ8SNWuMX1Rf6YPqb3NgJnIFwfkOLP4MDFgzF34pbRv8atFcC528/7+zOn1NlL8fGiLYIs9E+0RVAeWEX4MziBBfet2fHlqvXfJQjKH2N+52DoVQOwnzT/S6SOfRmBj5kTwL5PHvjjpzCJx1lY65aF4Svm1+qfowWYMkhsi6hTH5V9GG4/goGzj+vbcD+yR1vg9rr6BjlagDGGyLV2A2iv10OP8/VEIb3XQ2+8pGDWR9HHdMPgDR0MUk3HoYsoe9Mf3cBGAGcXrj59a9KgPIvgrw172+SQxF604D5UZzpE5Y/nd3CGnjLA9bH5iSK8WarmyD7gGWNpuciejaJtACzH6K1v0kDeDMwDxsIPhIr5lf2TEKKyDxPsR7gdpX8xxDIdOf31EkPJ0N+fbvbGxTzYy3HlCyjLjXLHpMdhyTFEQo/ki9IxvFTPCC4cDHZPxSMssrbo9dDr3QH3LiyNQLDFtvaxXgK2wdHM4/kVBk4A2+NNnQnKn02xKke9Y/MTZWT3kucnGeAYY2D321z/AWC5iPLtO7qBHTiY+Tr5Vf2TEKGyDxPsR7yPc3QDO3xCDB/rpTyKdykjFpELK1jhUToijrDwbHrrPJQ0uvr+xt3H9MHdr2ECSAbP7EFlg2l+wMyvd2pcx9Rx05/0MHAAN2L8Nz9B+ePHFQIsMc5mQAYOAgRwBqXtJsfmf6no2pdJ5NbQBpdWMlV7YH69/vmCUdmH4fYjcYAwws1whcf5Gkv7prqGQ/vWzIbTPvHjar/G0r/AMFvvzOAMEvFTCFiXULykNkIyPWvDk3ykISp/cZaEpR80WJUB+Nj8LxZN+2oMfyJds+xfDIHlmpOeztgo8hMKVPZhuv1wt6N42X+TKOq7LSOeXd2XVPnsuLzfhrajnAfVPsZSO5TaVnl8/hjJ3k6TthPwUJVfdb5j85trP+dHx76a04eznc6rbrdT7XsW56+xz1hiy620nzp9U2IfJtuPdOCsCFAaOJNDrHTfzv5XHAyzzeHVn+mDJmOmG25+3xSvUxbThXtus2MqB6gfbprSh2d31XrWeDjjdvZj85tuP+dHbl9N61O6N1X6z7Hpqv6ZneYlDJz8vqSyD1PtpxeGIaOwNWIorI8c0kcO6SOH9JHTKX3iOSaP11ic8PN8CitGEARBdJdoi7DpMpyIV00XgCAIgug+/hq4XzS/leQU9MIwZE0XgiAIgiDawisA3ZlDPwOdWmM4A6SPHNJHDukjh/SRQ2ucBEEQBNECaOAkCIIgiBrQwEkQBEEQNSgNnJmn/+qv4H+z4M5NnKcYJSU9TuDIM55fCdMIFT4mZfeHhXBIkrYU5QdQbtvaoePOTuJIWxz2SVH+eI6rsj6ioAMCF5P+RCNvZ5HoX8v+mkJhP0r7qGd/PPvomv3Uq09Rv0L/NN1+ip4XBJ5SPLvokaXgGULuUi/vLSPx9lKM4J0/Vsez2XPTBs8dfNeHguM43ktE+Yvu5hIvKOV2bk4ftUszZfk5nrD4ZB5iihrxXLCZ4hLs/NRwKSdJN9l+5Pah6fKybI/l+2GH7EenPrmjS/qovXSZZD96A2f571oDJ2OZcQld+LH833kDavOYbbh5l16KgdOzOcdI8nPaqtgxEhrTh1effJk1yh+5lpYf2iSfVTpfybZ3ZSrasdn2cwQq/XWOZwbbD1PYxwH2V/xb1+xHrz7FtJI+dY9nzelz5jXOEd661i6uJ/pT3NsBVqV4Y/HjCgEvAgshx19jaXtpZA4ZaRDrcjBmWf7+FBtJ1JHGGS2SUGmi8mmUP9oGsFTBSbO4mw+3pb8/ISzHNs2Hleo6Kv0LCOyvSTTKL7WPWvXn0DX7Oag+QxRCawpDiZlnP3oDpz+DAxcPB5S6fzEEwqfdXPfoxkaweszNfcd4XAVGB0o2ltECTCeGlT+DE1hw35aO1c2fnAQzJ4B9b24Ee3/m7MOmVVNL5U8CVGN1J1+junMw9BbVh7poi6Dc8V84Qv1F9mcYxfLr2Ickf/8at1YA526/zldI75r9HFSf0iAZbRGUQ4kBRtoPd+AMnEFxQXa8PC7gdD7v6AZ2Psh1/IhVYEiMtY7ir495Wss+cBhjabkwyHYLJLE5LbgP5YFdUP74KfGbefuQi6l5iXe5m2M8v4Mz9GrH1wxNjb57RsT6H2t/z0Ol/Br2Ic2PPqYbBm/oYJDeR8ehi2ijfvDsmv1w6zO6gY0AzmzX25K3Sg4m2g934LTcqBikl3mwscT40K++CoGAR7jJTdfSNO25SZ6cD3+jT24AjDGw+y0GBgbvjedXGDgBbI83dSYof3+KDWPY5DP0LzDMppayKdoDolIPO/MaoYdc/2Pt7/xwy6+yD1X+9IvRMbz0HhrBhaPVf7pmP/z6jLBgHuzlOH1BuwPuk2DwxdlxM+1Hc41zhIVnH/TW6a+XwPCi8JS1n66ladqzc8qo6QauwfiTHgYO4EZM/WZYo/zx4woBlhhnsy4DBwECOIP0c3jheszLQqn/Ke3vDNSynzr503rvH7z6mD64e5vpmv0cVJ8RFruXsw2mvOVkQ+3nzB8HCZ4Wsulan6Zpz038FJbe+DXxJ8o1naZJpsdseLyPNFTlF6YnT7z96aY46xIlT8O7G2T/AsPyeoyhnfxcSPXPjjnU/p6Bw+xn/0akU38hXbOfuvXh7IuOH1eVNXJj7ed821Gq+5jyeDaYZeltB2iSVnwOLtkGUNzLWCc/Z28tZ19bY/rItj4kByjKr1c/2fW4+/ZavA+vFkr9E1T211r7UebX3GfcIfvRqc+eUnrkMqu8nYWZaz/cgROo/qzihrjKwKnMU6bsVMFQWmG4wk6s3lSsk3/XppxBpSl9EmcafLvb25Sq/Pl9rPLN+yKNEucR6Y9jzK2wnwOoo7/M/sy2H7F9HJt/d0TH7EdcH54tFPWpVt9c++mFYcgobI0YCusjh/SRQ/rIIX3kdEqfeI7J4zUWJ/w8lsKKEQRBEN0l2iZbfDrAq6YLQBAEQXQffw3cL7qx1aYXhiFruhAEQRAE0RZeAejOHPoZ6NQawxkgfeSQPnJIHzmkjxxa4yQIgiCIFkADJ0EQBEHUgAZOgiAIgqhBbuDMokhIfpNS0KX5VemYogsl2TknJvtyaw1Ffa/y4vsTYTtO9uE/cFVO5zry9zGptO1zkDjK5oZ10qmfTJ/daeR1Pza91SjtQ9I+yQmU+p+XI+znJPZVo/4cF3RtRLs/aOlrcP8Sel6QupTiu9PLvGkoPYe0xGsQY2Z77ii6o0q8cMi8bJRdfkldzJXzCWzhfPqoXZZVcvBcmkn0iVxL6iLMs4vHl8+vys+Y2fajRGofmi7lFPZpsv2o0lX10++fmYerah9rk/3o9AcZPH1l/Y8xY1zu5VD5PxUYGE88pe9bgzHWcDntU9S+hGdXOmbkqnwF511iPfPAySmv9GGufLxSn6RuFV+ksJknulbhb4r8KcbajwZS+1C1j6Z9Gms/qnRV/Wr0z+TvFrds7bEfvf4gzq7Wl/e3pvQ5wAFCGvHE4wdk7U83YNPj3oIJDfpTbLSFToPE2l4hikO0DWBdSuIO+GssbQ/s7ROuBqujilub0QJMe4cxp34qfeInhLBwm6/+6AY2xlj7C4ywRWDd4iFv5PlzqvK3McJFCal9qNqnln2egWPtR5Wuqp9u/bO4r9El3j13HzslR/UHjr6Rov81TP2Pg1KBZPdbJf4MDlw8mBTSu/X4mDkB7HvOA40/gxNYcN8WAgZivQSwuhOvUY0WYIcEKTwT/syphB1KEzj1q+Qu6hNtEWAIUczg+ClM4sgW1mJy+ijytx8N+yjnELVPej6hfT4TB9vPIfallR5jfudg6C1gTi87kGP6A0dfZf9rmAO/qq0nUOAMigvA4+VBQbEJHtkHCGMsLRe8vu2vl4B9X3yajp8Sv5G3D7mYk5d4Z5Bx5kliH1pwH6o3Jm799jmV+pQJn2JE2wBYjtFb3+z18YCxxgcKYReiE9e0D3H71Nf/HBxuP8falzg9nt/BGXoHBdBuE6r+wNP3mP73HBw4cNaL9G25UTEoMPNgY2mMCO2mj+km1fV+i0HlxiYIJt6fYsMYNnlr7V9giCXWho2c8fwKAyeA7fECBgvqt0OlT5Vh9lRouYjyd7XRDezAwUxxgmEXXkNr2Ie8ferrf2qOs59j7UuQnk3Rdn3UhKo/SPQ9sP89B/UHTl6k7wI6WxdGWHg2vXWemtEN7PKNrc1R5ZF8jj5wADdi/CfzOvXL6zO4hCV5ABxcWslUkehcivwvBWX75OHZ55k52n4OtS9Fevy4QoAlxtks3MBBgADOoKVb9Q7tDwJ9lf2vYQ544xzhrWth+Y7/thjP32HZ6bUfQ/AnWnP+8VMIWJeoLEkL8x+5fn1Ckuk1Gx7jvSmkx9SuXwrvATDXifsXQ2C5FuujyN96NOxD2j6a9nlOjrIfVbqqfor0/nRTnIWLXFiw9B5ATOTA/iDSV9n/mqaRfZy0HeUEJBpWPv8utUlxL1n9/MmhYls4mz5S+9tzTP2K26rK+86qNlreTiDPn2Cu/ahQ6KdsHz37Mtd+VOmq+tXoX5Lytsl+dPoDN49EX1n/Y6xl+zgzko3x+V/5+Gxjb/XXhkGTMdMNt6RvpVOqHlDy+zQlm78bGDizhzDeT/1gVkyX1a9gw5UOfGx+0+1Hhdg+6rSPTL822M/h9qWuf67ArR84GZP1B56Wx/ffpvTphWHIKGyNGArrI4f0kUP6yCF95HRKn3iOyeM1FifchkhhxQiCIIjuEm2TLU4d4ADPQQRBEARRD38N3C+68dVoLwxDbcdUBEEQBPHSeQWgO3PoZ6BTawxngPSRQ/rIIX3kkD5yaI2TIAiCIFoADZwEQRAEUQP6OKgm//iP/9h0EZ6d7373u00XgSAIwhho4DyAv/qrv2q6CM/GP/3TPzVdBIIgCKOgqVqCIAiCqAG9cZ6Bv//7v8e///u/45vf/CbevHnTdHEIgiCIE0JvnGdiNpvhv//7v5suBkEQBHFi6I3zSP4Y/l/85x9/hz+9+tHuTRMA3r59CwD413/9V/z5n/85/vZv/xb/sfkxXv3Jh/iT4f9qssgEQRDEEdAb55H85x9/t/t3NmiWyf89fzxBEATRPuiN80T8x+bHmM1m0nQdvvr8B/j+776H9598nP0Fn//g+/j5l+l/P/obfPazN/hAeaYv8JPXv8SHn/0Mf/YPr/HLDz/Dz96ocxEEQRByaOA8IbqDo5CvPseP//nb+OxnH+/+/4Pv/xxf//Q93n+8P+bzL4A3H+8HRtV4+PEnn+H3P/gxPr9SH0sQBEHIoYHzTPzp1Y9q5/lq88/At3+Uvk1+hc9/nAyau5dPAPjgzQGD3wd4872v4/U/fIE3hZMRBEEQdaGB84xkHwjl+eu//mv8xV/8Befor5CMm+mo+NUG//zld/A97jj3BX7y+lP8CgC+/xo//86neP8J8JPXvwS+A/zqV1/Hp++/VczytQ/x0W9/j6/wcWGa9/Xr15Wzv3//Xq+CBEEQLxAaOM/MT3/6092/f/jDH8LzPDDG8Jd/+ZelI/+A3335dXwrP6p99CG+xj3rx/jk/adAYar2CwBf4rcffob37z8A8AV+nc/ywZ/h61/+Gn8ACgPn+/fvC4MnDZoEQRBy6KvaZ+bv/u7v4Ps+/uVf/kV98Je/wx9qnf0jfPtKNI/7NXz40W/x+6+qKdlgSYMmQRCEGho4n5kf/vCH+OMf/4jVaiU/8IMrfPujX+HXX5zqyskb7Z8JxlUaNAmCIPSggfMZ+elPf7r7VSm/EX6AN9/7Dn716Wv8JD94pl/V1uar3+O3wqlfgiAIQpdXQBJFmxDzPPp8gKtvAz/efIU32WezH3+C9599iB98/zV2q5Af/Q0++xkAfIxvfedTfJr7OEjKH36HL7/+LY39n1VU9Sf7kUP6yCF95JA+cprQ5xUAfOMb33j2C7eF3/zmNwV9/u3f/u1s1/ogGTnx1Zucg4MP3uBn7/mO4j/+5H1hwPzkff4T3I9z//8Kn//yt/ibH6lGVz4y+yjrQxQhfeSQPnJIHzlN6fP/AYK2XLntnNWu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266" y="2304180"/>
            <a:ext cx="978051" cy="30667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494955" y="3594139"/>
            <a:ext cx="908832" cy="33483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56213" y="4856964"/>
            <a:ext cx="1041245" cy="279905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499279" y="1943141"/>
            <a:ext cx="6310648" cy="1445223"/>
            <a:chOff x="5499279" y="1943141"/>
            <a:chExt cx="6310648" cy="1445223"/>
          </a:xfrm>
        </p:grpSpPr>
        <p:grpSp>
          <p:nvGrpSpPr>
            <p:cNvPr id="38" name="Group 37"/>
            <p:cNvGrpSpPr/>
            <p:nvPr/>
          </p:nvGrpSpPr>
          <p:grpSpPr>
            <a:xfrm>
              <a:off x="5499279" y="2022474"/>
              <a:ext cx="6310648" cy="1365890"/>
              <a:chOff x="5409127" y="2024111"/>
              <a:chExt cx="6310648" cy="925151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499279" y="2125014"/>
                <a:ext cx="4906851" cy="8242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409127" y="2122231"/>
                <a:ext cx="1558344" cy="39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</a:t>
                </a:r>
                <a:r>
                  <a:rPr kumimoji="0" lang="vi-V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hương trình "Trao Thịnh Vượng, Fast Lì Xì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128457" y="2125676"/>
                <a:ext cx="1475780" cy="71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loạt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minigame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Dự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đoán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hay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nhận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quà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ngay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AF Cup</a:t>
                </a:r>
              </a:p>
              <a:p>
                <a:pPr marL="171450" marR="0" lvl="0" indent="-1714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+mn-ea"/>
                    <a:cs typeface="+mn-cs"/>
                  </a:rPr>
                  <a:t>M</a:t>
                </a:r>
                <a:r>
                  <a:rPr kumimoji="0" lang="vi-V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inigame mở hội tương tác, lì xì ngập tràn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507370" y="2024111"/>
                <a:ext cx="1212405" cy="171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Fanpage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sở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hữu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5853448" y="1943141"/>
              <a:ext cx="1435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68536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1 Cam – 1%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390327" y="1949377"/>
              <a:ext cx="1753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68536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2 Cams – 99%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09822" y="4403763"/>
            <a:ext cx="6455038" cy="1703128"/>
            <a:chOff x="5661338" y="4403763"/>
            <a:chExt cx="6455038" cy="1703128"/>
          </a:xfrm>
        </p:grpSpPr>
        <p:grpSp>
          <p:nvGrpSpPr>
            <p:cNvPr id="58" name="Group 57"/>
            <p:cNvGrpSpPr/>
            <p:nvPr/>
          </p:nvGrpSpPr>
          <p:grpSpPr>
            <a:xfrm>
              <a:off x="5661338" y="4680762"/>
              <a:ext cx="6455038" cy="1426129"/>
              <a:chOff x="5499279" y="1983311"/>
              <a:chExt cx="6455038" cy="965951"/>
            </a:xfrm>
            <a:noFill/>
          </p:grpSpPr>
          <p:sp>
            <p:nvSpPr>
              <p:cNvPr id="59" name="Rectangle 58"/>
              <p:cNvSpPr/>
              <p:nvPr/>
            </p:nvSpPr>
            <p:spPr>
              <a:xfrm>
                <a:off x="5499279" y="2125014"/>
                <a:ext cx="4906851" cy="8242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517524" y="2006770"/>
                <a:ext cx="1468192" cy="7192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Mega Campaign –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Khai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lễ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đại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cát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TCB Mobile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nhận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giải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thưởng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quốc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tế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710632" y="1983311"/>
                <a:ext cx="1572075" cy="3908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TCB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chuyển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trụ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sở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mới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474099" y="1983311"/>
                <a:ext cx="1480218" cy="6879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Fanpage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sở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hữu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Fanpage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có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lượng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follow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lớn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Tài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khoản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cá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nhân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của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nhân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viên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ngân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hàng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Tài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khoản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tự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nhiên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5853448" y="4419162"/>
              <a:ext cx="1753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2 Cams – 71.4%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895365" y="4403763"/>
              <a:ext cx="1753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1 Cams – 28.6%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625921" y="3091801"/>
            <a:ext cx="6184006" cy="1601482"/>
            <a:chOff x="5625921" y="3091801"/>
            <a:chExt cx="6184006" cy="1601482"/>
          </a:xfrm>
        </p:grpSpPr>
        <p:grpSp>
          <p:nvGrpSpPr>
            <p:cNvPr id="52" name="Group 51"/>
            <p:cNvGrpSpPr/>
            <p:nvPr/>
          </p:nvGrpSpPr>
          <p:grpSpPr>
            <a:xfrm>
              <a:off x="5625921" y="3335920"/>
              <a:ext cx="6184006" cy="1357363"/>
              <a:chOff x="5499279" y="2029886"/>
              <a:chExt cx="6184006" cy="919376"/>
            </a:xfrm>
            <a:noFill/>
          </p:grpSpPr>
          <p:sp>
            <p:nvSpPr>
              <p:cNvPr id="53" name="Rectangle 52"/>
              <p:cNvSpPr/>
              <p:nvPr/>
            </p:nvSpPr>
            <p:spPr>
              <a:xfrm>
                <a:off x="5499279" y="2125014"/>
                <a:ext cx="4906851" cy="8242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628170" y="2029886"/>
                <a:ext cx="1445255" cy="6879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marR="0" lvl="0" indent="-1714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loạt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minigame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Tết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Định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nghĩa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tết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thật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rộn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ràng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quà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chất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;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Tết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Quý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Mão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tìm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thẻ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MSB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nhận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lì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xì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tết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quý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;…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483758" y="2030912"/>
                <a:ext cx="1199527" cy="17198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Fanpage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sở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hữu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8779099" y="3091801"/>
              <a:ext cx="1753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1 Cams – 100%</a:t>
              </a: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7218609" y="1506828"/>
            <a:ext cx="0" cy="427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733348" y="1567101"/>
            <a:ext cx="0" cy="427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264719" y="1528943"/>
            <a:ext cx="0" cy="427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/>
          <p:cNvSpPr/>
          <p:nvPr/>
        </p:nvSpPr>
        <p:spPr>
          <a:xfrm>
            <a:off x="3583230" y="2135464"/>
            <a:ext cx="431087" cy="27731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69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5383370" y="674916"/>
            <a:ext cx="6681490" cy="54319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6AB025FE-AD2B-9E4E-0E4D-739FCBD364C4}"/>
              </a:ext>
            </a:extLst>
          </p:cNvPr>
          <p:cNvSpPr txBox="1">
            <a:spLocks/>
          </p:cNvSpPr>
          <p:nvPr/>
        </p:nvSpPr>
        <p:spPr>
          <a:xfrm>
            <a:off x="538903" y="322575"/>
            <a:ext cx="4549727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vetica"/>
                <a:ea typeface="+mj-ea"/>
                <a:cs typeface="+mj-cs"/>
              </a:rPr>
              <a:t>TOP NỘI DUNG TIÊU CỰC NỔI BẬT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44C0030-804C-9163-2949-BEA680DCF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3516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370626" y="1519706"/>
          <a:ext cx="3068034" cy="473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99279" y="1519707"/>
            <a:ext cx="155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Sản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phẩm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/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Dịch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vụ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89443" y="1506828"/>
            <a:ext cx="1404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Chiến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dịch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53019" y="1519707"/>
            <a:ext cx="131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Thương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hiệu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7733" y="978792"/>
            <a:ext cx="2193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Thị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phần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luận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tiêu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cực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499279" y="1365163"/>
            <a:ext cx="4726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89430" y="991672"/>
            <a:ext cx="4803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Chi tiết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nội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dung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tiêu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cực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nổi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vetica"/>
                <a:ea typeface="+mn-ea"/>
                <a:cs typeface="+mn-cs"/>
              </a:rPr>
              <a:t>bật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vetica"/>
              <a:ea typeface="+mn-ea"/>
              <a:cs typeface="+mn-cs"/>
            </a:endParaRPr>
          </a:p>
        </p:txBody>
      </p:sp>
      <p:sp>
        <p:nvSpPr>
          <p:cNvPr id="50" name="AutoShape 2" descr="data:image/png;base64,iVBORw0KGgoAAAANSUhEUgAAAc4AAADCCAYAAADAUyJ/AAAgAElEQVR4nO2dT4jsyn3vv/04+yyyvc7FN92zGPcq8eZqMBi8OHTPZsgzcwg8PBCDOl61wJzLAw/hLo7h4cagXjndcG3GPAK3yQu9GYmzMARM6y4CWckdGCnX2L7bLLxPUm8hqVt/6p/6z6ik+X2g4ZwplVT1rV+ppCrV79f7xS9+wV6/fg2Cz/v370H6iCF95JA+coIgwMXFRdPFMJanpydYltV0MYylqf716r/+67+e/aJtgvSRQ/rIIX3kvP1iCXzRdCnMZkMDp5Cm+ldvsViwRq5MEMSL5/88/b+mi2A8//vifzZdBKJELwxD9o1vfKPpchjLb37zG5A+YkgfOaSPHNJHDukjpyl9/sezX5EgCIIgWgwNnARBEARRAxo4CYIgCKIGNHBqE2N+1UOvJ/lN/OTI+RV6vSvMY9Up57jSOa4V6OvzMtHUh2sT+7wvWkKCMAQaOLXpY7phYCz9RS4sWHCj3N8WIwAxHlcBbG+Dab/pMj8nuvq8VDT16U+xYUXbied3cOAi8mwsxxPQ2EkQzfKq6QJ0j+QGSRAn4/oBLB1JGYsRxwBe1EMZQZgFvXGemspUW2mKjjfX9jgpTNl1ejounuOqN8F8fpXWdwKfNz2Z/1v2b3+OK6FOPia7tOzYFr6dcezn8W6Qs48Zor7oWMHfCII4KTRwnpUY86sBnKGXTsd5sJfj0g0/gLO6RJRO10Wu9QKm45ZwtvepJgvoTeAGcN4BD1ydfEx6Y4RulJ7zHtuxg+CcVXgWyvbDELkhxldz0LhIEM1BA+c5iR+xCiy4b7OhYYQFYygv9dn3093MW//6FhZCPHX8zmjf1F/vFOrkr7GEjfvdwuAIb90OuCnzZ3ACG17OYPrTe9iBg1m3n6wIwmho4Dwn0RYBhriQrkdZuBw8V4FM4ZA6i/PETyFgXSKfnAys7SZ+CgEsMS58fTvGEkDY9ScrgjAYGjgJwmQsdzeNn/9tXtYn2wRhFDRwnpPB5YuYdm2a/sUQCLaI8n+Mtq1f40zqtcIj2Q9BGAUNnOekf41bK4CzW5BKv7Dt9GezB9C/wBABVrsRIsb8rsbHPaMb2Fji3e5TUh+T8fL05XxuRm/hWgGcu9zHQP5k71zjWN0IgjgIGjjPSh/TTQQ3HKfrU+kXki/aEQCPERaRCziDnU7bew92nfzMw3CX/x0uXf3c5pLaDxwMsjXOcQg3yhwkHKsbQRCHQGHFFFBYHznG6uNP0Ht3iWgzbdRXgLH6GALpI4f0kUNhxQjiUPLTlwCAGPN3S2B4QQ52CII4OTRwEu1ntEAyY9mjKXGCIM5OLwxDcqxKEARBEJq8AkBz6BJojUEO6SOH9JFD+sghfeTQGidBEARBtAAaOAmCIAiiBjRwEgRBEEQNigNnnMU75IW1SuMd7kIaleJMvpR4kq2i2EZX5SCNcTG+Za/Qvgn+RJzWPPkYnCK7TRHEqVTVT7v+LzIOZlH/in2h4/aj0X/21+Hbhtn61KdufU7W/54ZwRsnx79q/ISQc6S1i4GY/jwbyzENnibgT4qxQIfOoHhzi7YIyk7Ecw4D/EkP7y737esNHQyMMd4kBufS3seq9OylIFYl3xVdPL/COMzqn3royRmufv1foqu7GPOrMZbWXr/bVdG+VPo2y/H2o+o/uytNkog2lbMarU996tZH1b+M1icMQ7YjcpkFMNu2meVGLE/kWsy2bQbLZUlKxFwLlePEf28nBX3aROQyCxbLN0PkWrn2S/9ve9r5eX9rTB/PZtAoX/Jni8GySmkeswFWqL5nM8Bmnuhctc6f0Fr7UcHTP6+fSt+U9tqPov8kF2E2wABUr2W6PrXRq88OZf8yWx/+G+fNDYarx9yTV4zHFXB5+UyjOXE8/Sk2LPNpyifaBrBEQS6jLQLrFtf5/BrnfDZGCzCdssRz3DlDeA+3pb8/ISzH+Eydxa996NdfdP4XQSnWbD4akErfpjnWfqDoP0ASYN32wCK3GhvWdH3qUrc+qv5luD6CqdoBLpEL0xQ/YoVbXF9onNGfwYGLByPursQeHzMngH2fTSX5WC8BrO64azzxU5i4rPMnemtABuDPnFJnTKbYht4CFR9CiiDjevWXnP9FUFrSibYIEGAbQTOIu1nUsh9F/wGQDM4i71Ut1EdKzfoo+5fh+ggGzj6ub8P9yB5tgdtrrt/PYBeZIYvesKzGRiQaJPtAKFmPepv142zN+vZhvz4TXeJdarzRNgCWY/TWN7n1awjWgJonnl9hvLTgPuzXmOL5HZyhh7qe98KnWKv+h56/E4xuYKMUMu+dXii30MAAtbXtR9F/jsFEfY6BV59j7i8m6CPcjtK/GGKZjpz+eomhYOivfBzEPNgQLbITz08f003aNvdbDLKO3Z9iwxg2+ZmB/gWG+akQy0WUv2uMbmAHDmaGvXbG8ysMnAC2l5t6y6bYDhjVdrYuq/8R5+8GSSg3e5mFzLsD7l1Y5ek1DqJ7SVMcZD86/edATNPnWIT1OfD+YoI+4n2coxvY4RNi+Fgvbdxo3x9GWHg2vXWaSI01gsGl1YroIv6kh4EDuBErvBnEjysEWGKczYQMHAQI4AzSL77z63EcVPVXnv9FMMJi98C8wTQ/YCr0NYWD7edYWqKPNjXro7y/GK6PxAHCCDfDFR7nayztmxe6htNi/Il8TVKYnrwx9C+GwHItTDeBZHrNhsf5yKM/3RRnQqLkbWh3g+xfYJitx2X4ayyRPCSq6q88f9fh7GuMH1f7NUKFviZwlP0o+o+SFuhTi5r1Ud5fTNeHux3Fy/5rMSC3tcSj7SjtIWmHyufcpfZTpefbsbydhbEG9RFsHahzvGejUt/99gK9+qvK0177UVHSq3TvYEylb0J77UfVf9TXMlqfA9Cpzx51/zJZH+nAWWlwzo0VqP66Mmgy1i7DrVJqo0qnzu8z46Wr8jenT/ZQx/tx+6rs5pXlrWRU1191/nbbj4qi/fB0l+vbdvtR9R9Z3vQMhupzKOL68F6o1P3LVH16YRgyClsjhsL6yCF95JA+ckgfOZ3SJ55j8niNxQm3KlJYMYIgCKK7RFuu29Y28qrpAhAEQRDdx18D9wvTv9PXoxeGIWu6EARBEATRFl4B6M4c+hno1BrDGSB95JA+ckgfOaSPHFrjJAiCIIgWQAMnQRAEQdSABk6CIAiCqEFu4EyjaAgcMcbzq0paPL8qRkYpueDaR+ao/l6OP89zUtT3al517OhPcrpXHO/7mBTaReSiz8ek0rYmUCw/r/7743jlL9lnRR+1vvtDqy7o2oO4feX2c3x6s6jtR7v8gvbXy29q/6pPrfaO57gqjw1ZnkK4MQPHjrznhcSbBi9id9m9VOrxoeTpIfPGUT6u4knIs8UeOgzDZM8dnp33ppF4Mclr7dnV/+/bLPV6kmuEYnrpOgLPJ83pU7ZBsatHfvmrNlyuv0rfyrla6jlI1L5FF2hVl2eqdLn9JZhsPzrlL5yL49JRJ7+Z/as+KnuoIHJRKDzcHPvhuNzjNGDkMis3oIoNiC9em/3ZGmu4nLYqaM9ry/zfPLvaWSt58i7FDOvYvPJ7dunBT1J+lT4qfVn571YLXe7J2jdJq/hi3emrSFfpm2Ks/WiWP/kzp/218hvcv2qjspcqkWvJB9bC6TntxZrTp7jG2Z/i3g6weixNWD2uEOwipCSRz+37KTckTH+6Advw04gT0p9iw4nqsCPalqLZl/KMFkkoKFlD+WssbS+NDGEipQjx5VBEx5RfpW9GFrfx4bbuFZpHpk/8hLAc6SMflk6VrrI/I5DYj275Re2vk9/4/lUDlT1wiLYBLK1QMmmQdPveGNupfBw0urERrB5zc9MxHlcB7CyWC0+guvgzOHDxYIoKncDHzAl2DzTxU5jEuyusFcij0/szp9jZRwswo2NkleL1RVsE+VBEsvL3r3FrBXDu9uswlfoXKOqbEGN+52DoLdoZdk+mT7RFUB5YaqQfYn/Pj9h+9Movbn+t/Mb3rxqo7KVC8gKG1Z3aPvwZnMCC+9Ycrapf1Y5uYAcr7F4640esgnIMtDoCAYEzKC7wjpcU6PpkZB+wjLG0XGS2FW0DYDlGb32zjynoAWPBgn0Sm9CC+9CS2YLRDWwEcHbh4tOnUm36mG4YvKGDQWqX49BFVJkt4esLAPH8Ds7QexnxN3OEiujC4VNc2/6eHYX96JRf1v7G1/8Z4dpL/JT4rb19yMU8vcQ7zuDpr8162wS421FGuMlN1xanaTPqRea23KgYFJZ5sLF8kUZ0epIBgDEGdr/FIG94loso36tHN7ADB7OSZcbzKwycALZn0jSaihEWzIO9HKcPZHfAfRJsWG82JPmicgwvtckILpyifgCE+mZTdC9t1AQwVDw179I17a8ZNOxHVn6d9je6/s8H1176U2wYwyZ/w+lfYFiZ2k2XBo2IXr2Hu49zP11bmqYF+JG5C+h8Wj3CwrPprfPU5NYUBpdWMlWkyOJPehg42Ee2bxUjLHYPYxtM6ywfpNHk9ze+PqYPbnGNtHK5vb7x4woBlhhnsygDBwECOANDPpc/lvJ6cc10XftrFrH9qMqvav921P+EqOzlUNJ+ati4KXCAkE3X+rxp2hHeuhaW70RTfu+wrDmVSxyAP5GuGfUvhsByzUnfP1En07M2PKM+2NCEs28uflxJ1ihrotJ3uinOokTJ20o7H0A48B6Q8zcxRbqO/TWKwn5U5Ve1v/H1PzUqeykj7F9FfeKnELAuYZxkos95PRvMskSfCx+5j5O2o5yA8t5aVtoXVdVYuV1FeCnxsY3vw8sEiFxmifYGc8uv2seq0lfnGibbTw5B2Xl6qPTapyvsL8Vc+9Erfy6xpGGN/Eb2r/qo7KWIXv8q7qWuYsY+zjwaTgqSjbv5n2CTOaq/NgyajJluuCV9K51SnJ495PB+lTY3tmPn98FJbFVY/mL+OvrpXsNs+0mRtG+hj3MElqer9TPbfo5tf838xvav+ojtgfeypNf/ZGNFU/r0wjBkFLZGDIX1kUP6yCF95JA+cjqlTzzH5PEaixOuC1FYMYIgCKK7RNtkC0oHeNV0AQiCIIju46+B+0XbvkLk0wvDkDVdCIIgCIJoC68AdGcO/Qx0ao3hDJA+ckgfOaSPHNJHDq1xEgRBEEQLoIGTIAiCIGpAAydBEARB1CA3cKZRIASONuP5VZJWcFWVRY6o/jrhr9N4Ekfl0rBHufa54jgQ9ie5/EKn+zr+h8+J6PrF+lfrV7LPfP0K4Z40bJfjoq1Wetfh1T+e46qs77MGdlD1j1PZvyBdo/56128P9eqj6r8G65P3vJB4k+FF7M65Ryp4uRB4dtDwOtQWzPXcoXIZV3ZXlRyfbyvPrv6f590k8QbSnGcT/vXLbh/Ltlh1CymqH1OmZx5gRC4Kxenm2s8pEdRf5qIw5Xz6qPtH0QWe2EWczP6l6Yr661y/TfajqyfLp0tchOrcn8xwuSdy/RS5zMoGVJ2Bs0W+aFUYa7ieXe2s+bbhtKXSV23lb3mXWE0MnJLr8+rv2fsHP636Kc63y2YxWJYwryzdWPs5IaL6R67I1/Wes+mj6h+pbVV8pRZeHFT2L0+X11/n+m2yH736FNOO779N6VNc4+xPcZ+LxZnBj8lJNMpokYRCEu0n7k+xkaVH22okkXIef42l7aWRHxpAef1SFJ6DQxulQYx5wXKzuIsPt4KsivSuI6l/tA1gNRUKRNU/4ieE5UglubBxANT2p0iX1l/n+m3ioPpI+q/O/alBKh8H7WNxZnBicqrwZ3Dg4sGEGr4g/JkjCavlY+YEsO+n6CMN1zO8QL+w1ldaAxotwJqMkaW8fmmQjLYIstBG/WvcWgGcu/26iFAffwYnsOC+LV8rxvzOwdBbCB4aVeldR1b/JAAxVnfSNcbnpND+0RaBKvyhyv6k6Yr661y/TRxUH3H/1bo/NUj1q9osFmdWoZgXk7NI4AyKC+DjJQWpfmaS2JoW3IdpKXhu9oHMGEvLRTY2RNsAWI7RW9/sYwp6wNikBXgZoxvYCODMsq6UvjXu6GO6YfCGDgapXY5DF9GmrA/gr/lvm/H8Ds7QE8bXVKV3HWn946fEL+ntQy5m5SXeNXTzE/ePKuEpojEfUf+TXN8guPVR9F/T70+c7Sgj3OSma3WmaS03KgZ1ZR5sLI2pZNeJ51cYOAFsjzeNkQwgjDGw+y0G+Y5ruYjyd73RDezAwcyUxzopIyyYB3s5Th/Y7oD7JJhwMl2UfLE3hpfaZAQXTrH+SI5bL1GdUcmmIMWjpjy966jq359iwxg2eYPsX2DYwFSkvH9UGZ7iNfCI+p/k+gbBr4+q/8Lo+xN3H+d+uvaAadrkDFh4Nr11PgP+pIeBg13keSm5NYfBpZVMhTxLKc/FCIvdw9oG0/z6Shp9fn9j72P64FbXQAVR6uPHFQIsMc5mUQYOAgRwBsl2FVV612lL/YX94+D18BPR9PVPzUH1Efdf0+9PfAcI2XStr56mJZojmX6y4fEWzP2JdE2gfzEElmtOemmB31Q4+wbjx5VkjVdwmqcQsC5RrnJ/uinOokTJ03B2A1aldx1l/YX293z2Je0f/QsMs/XwDMFD1EGo6n/u6z83deuj6L/G359En/N6NphlcT6npu0oZiDbWpEcsN97m1HYV1Zto+I+LL1rPYs+3OuX9olFLrMKn8Or9/Ht/qaz4ViltyDdWPs5NZX6q+wv4Wz6KPtH2R4k+w4Pant1/XWu3yb70daTl17pv3r3JzP2ceYROTHgDJxA9deFQZMxcw03cVbB175sfLu0yqCoSt9dzMCBk7HiPjqew41iuqj+WrZKA6ccbv1V+p9PH73+kTkvSH+im/yBba9Tf9X122Y/4vrw+pqq/6rvT03p0wvDkFHYGjEU1kcO6SOH9JFD+sjplD7xHJPHayxOuE2RwooRBEEQ3SXaJlt0OsCrpgtAEARBdB9/DdwvTP1Oth69MAxZ04UgCIIgiLbwCkB35tDPQKfWGM4A6SOH9JFD+sghfeTQGidBEARBtAAaOAmCIAiiBjRwEgRBEEQNhANnPL9Cr9fD1VzsfDA7Zv8rulDaR+ao/kzyZ9ldivrz2tKf5Nql4pRfnd8MfEwqtgdU7C9fv0K4Ig3b5LgIS04j06/rJI701fYhah9TEJVPVb9iOs/Fnso+umY/devTWn34nhdSd1G2KIJ36tGh5Mkh89Yhc5vEGBN7JTKQtnnuyFN0J5d46ci3hWdX/19xCSbJz5gZ+iTeSgQu+YQuzgTn4aZnHkyK11Dpx5gZ+pyHsr5iL0z89kkwQR89+ynXT+3SsegiruqCTpXOmBn66KJTnzyq/mOyPvyB00sHzIr/wCxZfAPiVbbNvmzbZLgFOG7ACm3DcxOW/5sqf0qz+uRddknqIvvb7lS28Oae1Nsq5tU8f2vtRwVPL6/8oC1pnxRj7UdVP156of2Tc1d81e70UaUntMd+9OqzQ9l/zNaHO1Xrr5dJxIj+NW4tYFkIIJfGL7znB4TtTzdgnGDBxDPTn2LDiwqREW2rkUTyeVT5TcBfY2l7aWSOY0iD6HKCWe/iTj7cFv+u0u9FMEQh1GI5tNTJ2udMKMsnqd9okYTCErV1/ISwHMkjF9ZPmd426tZH1X8M14czcCYDo3V7jT76uE5Gzv3cPa9CdfFncODi4eXcYQzAx8wJdg888VOYxLsrrPXJotMX8xvBaAEmDKR8jVsrgHO3XxfxZw4/7Jg/gxNYcN+WzxVjfudg6C0qgdzr69dFSvEXoy2CfGgpWfuYgLJ8ivqVKNhXtEVQHnjzqNLbRs36KPuP4fpUB840htp9Oqj1r29hVUb5ehUKnEHxA4zxkoJcPxvZBzJjLC0X2dgQbQNgOUZvfbOPqegBY+EHQsX85tPHdMPgDR0MUrsbhy4izmyIv+a/bcbzOzhDjxtfU1+/jjK6gY0Aziy7MaRv7V2hZv2S2J8W3Af1g2WoiPasSm8bvPoc039M0KcycCY3kZv9EzZ3urZepG/LjYpBb5kHG8uXc5NplGQAYYyB3W8xyD/VWS6i/KgwuoEdOJj5mvmNJvnicQwvtbkILhxO+dOlh3K03WyKVvZGoqVfVxlhwTzYy3H6QHwH3CfBrI0INHw0+vWL51cYOAFsT2+afqh461Cltw1hfQ7sPyboUxo4k5sIdsbSQ683gBNgP13Li/RdOof60/MRFp5Nb53PTW6NYHBpJVMlB+Y3nnTmZD/w9TF9cItrcLnjKuPm4woBlhhn/WDgIEAAZ5BsVzlIv84xwmL3MLzBtBMDZh51/fxJDwMHcCNWnJkor/eWUaW3jZr1UfYfw/UpDJzx/F1ysym8HbJ08Ty7YY7w1rWwfMd/W0zOYe7c9IvBn0jX3PoXw+La9Y70iVqRvyvET2HyIVzp7/3phtMHrN0NUqlf1+Hsa40fV/w15DaiUb9ketaGx/tIiPeCkX9IU6W3jZr1UfYf0/XZf84r23dTTjtyHydtR3kG0r245c+5JVuFeFuJxPkTjNCHu81Evc9u9zedDcWVa6j0SzBCn7NQuicItq7t00zcjpLCLZ+ifrKtTSlFe6veX1XpjBmijyY69dmj7j8m67MfOGWGz7JBsboBHMj/BMaH6q8NgyZj7TLcKiX9K3tvj003RB/hTSy/T09cPy1blN1cTdfnbBT1Fd8j2zhwMiarX/aSwPvljyvcIzkCqdKN0KcG4vrw+pq6/5iqTy8MQ0Zha8RQWB85pI8c0kcO6SOnU/rEc0wer7E44TZECitGEARBdJdoi7DpMpyIV00XgCAIgug+/hq4X3ThyzGgF4Yha7oQBEEQBNEWXgHozhz6GejUGsMZIH3kkD5ySB85pI8cWuMkCIIgiBZAAydBEARB1IAGToIgCIKoQW7gTKNgTPhO1uL5VZqWRcvg/fIuqsTHCS5BVEgclcvCVvmTXHreaX4hXI9I/2IbXQkdDOv4Hz4nouuXbKwSNECln7r+x+lrOip9iukVfeI5rsr1zzQyQp8j+s8p0mX66KS3EJVeuQPV9mGyPnnPC4k3DF7E7rz7NbG3lWJ+wXGeLfcyYhjNee5Qu4zjuciTuY8r5y+6m0uux2vXxHtHc55f+Nevun0s1k+tn6r+nl39P8+7iSzdXM8vKn3K+nL6M8cFo/SKz6rP8f1H1f7K/qfSR0M/c+2nSt37UZmKfRisT2HgFLqeilxmqQZExlhmrPIBtj1+ahlr0HA9uzpYFNonr3U+D+/Bh3M+TltXfa3mXY41MXBKrs+z1fzfVPqp6q86f6WonOsxg298Kn146SX7ilxL/8b43Poc23+U7a/ufyp9dPQz1n4q1LwfVbJX28tkfYprnP0p7u0Aq8dSKOPHFYJ8jE7i/IwWSSgj0X7h+AlhORKHMOxXGoQ3H6y5P8VGdn4giUZge2lkkAY45voq/VT1j7bVSB/CPBx9TUelD4BKwPpSqKdoG8DSCgXTgD7H9h9V+2v0P5U++vq1gFr3o0pmrn2YrE/l46DRjY1g9ZibR47xuAqqgX45+JOxOuyLP4MDFw+tucOYgz9z9p052iLQDd/mz+AEFty30obBzAlg3+ci2I8WYLJAzudGdv3+NW6tAM7dfs2joA8HeXqx/vFTmMQLLKzFCMKsaelrPlV9SvEQoy2CXainNHbv6q41+tTpP8r2V/Y/lT419GsDde5HZbj2YbY+1a9qRzewgxV2L53xI1ZBdTAMnEFlUTeJTbcovJlWjhsvKYD1ASSx/yy4D1Nl8OSwFP3VX8ue9rMPZMZYWi7ac+/vY7ph8IYOBpn9hS6iDV8fsX78+kfbIAnovr7Zx+T0gDHvAxGpvu2gos/oBjYCOLPdlxrJW8Euw1Pid/T2IRez9BLveB/gGKBP3f5Tp/15+ZX61NCv7ZTvR2W49mG4PpztKCPc5KZrRdO0lhsVA/0yBlYaNPnHebCx1DJAIiGeX2HgBLA91dRawrDw2Jc8uYlnDJIBiDEGdr/FwBDDVJN8MTmGl9pVBBcOt/xy/ST1t1xE+Tfe0Q3swMGscAGVvubD12eEBfNgL8fpQ+8dcJ8E804CDU+xYQybvKD9CwwrU3PN63Nw/9Fqf0F+lT7a+rWfofQ1VGAfhuvD3ce5n67Vn6bVZ4SFZ9Nbpyb+pIeBA7gRQ2HWsrTeJD5Bjajp2msSBpDWy9uJ0sf0wa1oItSPR67+g0srmarTLEdbx025PiMsdg+8G0wPWW5qWJ9D+4+y/XX730vhUD1a2n/4DhCy6VqfP01LPA/J9JINj/eRQ/8Cw916UwrHCOOnELAuUbnn+ROj1gzOgVQ/Rf37F0NgueakFz+AEOrbAqT6xHNclfbOxo+r/RqhUD9z9Dmm/yjbX9X/VPpo6tcaNO9HZerfnwzRR/Q5r2eDWRbvc2Dd7SS0HeUoZFsfUrj77krtVdyrWLhAbm/u7mD+vilJWZ5FH+71Ffv0lPqp6l+10+p2HZm+CcZuJ9DUZ1e3yGVWYbuBnv00ps/R/Ufd/jr5Vfal0s9Y++Ggcz/i5jni/mTGPs48QkcF9QZOoPpry6DJWHMNkziT4OtX3GOdS6v9kFNqI9FmYyMHTsaK+zw5m9OV+qnqr5cus2dTb3x6+hT1rd4LxPqnV2lMn1P2H1n/kOdX6aNKN9d+RIj14NmCyj7M1acXhiGjsDViKKyPHNJHDukjh/SR0yl94jkmj9dYnPDzagorRhAEQXSXaJtsMekAr5ouAEEQBNF9/DVwv2jxZuccvTAMWdOFIAiCIIi28ApAd+bQz0Cn1hjOAOkjh/SRQ/rIIX3k0BonQRAEQbQAGjgJgiAIogY0cBIEQRBEDYoDZzzHlTB8S+JUu1dyzh7Pr0pRUopuuvbRJ6q/SZf9vT0LJW0rjvPTNkt/V/OqI0l/IshfCKdkarsV61ew27rlL7uYOzY/AUBiX0ZQ7D+1+odWflX/3F0FkyWAYRsAABMbSURBVE7Zjn59VPZhrP0UPC+kbrV4kdp3aRXvLKUI3xWPQwLvEELPRGZhrueO1KuJygWYtgs5tYus4vkTmtNH4XKPl0OYnnmIqeOiTS+/ufZzfnTsq0l9iu7eEnvK9w/Prv6/0t+E+VX9s1SOJj1znRhZffKo7MNk++EOnLZtVwa6yLWYbSt8LabwbuBt9VlrrOHy3NDl/+bZVeP17NyDTtLRK74gyw9ChTSDBgZeeWT+SQXlT7JZDJYl9216YH5j7efs6NmXSb6gCzdqVf86Nj9jrOhSrgsDp7o+5WPF9mG2/fDXOG9uMFw95l6LYzyugMtLzhsrJ47MaMHABAGFieekFJE9H/onfkJYjjQgDCuWBjE2KVjzaJGEutIqj6T88Rx3zhDew+0Z879AatlXA/Sn2MjsJ9ruI8Hw8qjy6+CvsbQ9sMiFdcRpjKFOfVT2Ybj9CD4OGuASuXiZ8SNWuMX1Rf6YPqb3NgJnIFwfkOLP4MDFgzF34pbRv8atFcC528/7+zOn1NlL8fGiLYIs9E+0RVAeWEX4MziBBfet2fHlqvXfJQjKH2N+52DoVQOwnzT/S6SOfRmBj5kTwL5PHvjjpzCJx1lY65aF4Svm1+qfowWYMkhsi6hTH5V9GG4/goGzj+vbcD+yR1vg9rr6BjlagDGGyLV2A2iv10OP8/VEIb3XQ2+8pGDWR9HHdMPgDR0MUk3HoYsoe9Mf3cBGAGcXrj59a9KgPIvgrw172+SQxF604D5UZzpE5Y/nd3CGnjLA9bH5iSK8WarmyD7gGWNpuciejaJtACzH6K1v0kDeDMwDxsIPhIr5lf2TEKKyDxPsR7gdpX8xxDIdOf31EkPJ0N+fbvbGxTzYy3HlCyjLjXLHpMdhyTFEQo/ki9IxvFTPCC4cDHZPxSMssrbo9dDr3QH3LiyNQLDFtvaxXgK2wdHM4/kVBk4A2+NNnQnKn02xKke9Y/MTZWT3kucnGeAYY2D321z/AWC5iPLtO7qBHTiY+Tr5Vf2TEKGyDxPsR7yPc3QDO3xCDB/rpTyKdykjFpELK1jhUToijrDwbHrrPJQ0uvr+xt3H9MHdr2ECSAbP7EFlg2l+wMyvd2pcx9Rx05/0MHAAN2L8Nz9B+ePHFQIsMc5mQAYOAgRwBqXtJsfmf6no2pdJ5NbQBpdWMlV7YH69/vmCUdmH4fYjcYAwws1whcf5Gkv7prqGQ/vWzIbTPvHjar/G0r/AMFvvzOAMEvFTCFiXULykNkIyPWvDk3ykISp/cZaEpR80WJUB+Nj8LxZN+2oMfyJds+xfDIHlmpOeztgo8hMKVPZhuv1wt6N42X+TKOq7LSOeXd2XVPnsuLzfhrajnAfVPsZSO5TaVnl8/hjJ3k6TthPwUJVfdb5j85trP+dHx76a04eznc6rbrdT7XsW56+xz1hiy620nzp9U2IfJtuPdOCsCFAaOJNDrHTfzv5XHAyzzeHVn+mDJmOmG25+3xSvUxbThXtus2MqB6gfbprSh2d31XrWeDjjdvZj85tuP+dHbl9N61O6N1X6z7Hpqv6ZneYlDJz8vqSyD1PtpxeGIaOwNWIorI8c0kcO6SOH9JHTKX3iOSaP11ic8PN8CitGEARBdJdoi7DpMpyIV00XgCAIgug+/hq4XzS/leQU9MIwZE0XgiAIgiDawisA3ZlDPwOdWmM4A6SPHNJHDukjh/SRQ2ucBEEQBNECaOAkCIIgiBrQwEkQBEEQNSgNnJmn/+qv4H+z4M5NnKcYJSU9TuDIM55fCdMIFT4mZfeHhXBIkrYU5QdQbtvaoePOTuJIWxz2SVH+eI6rsj6ioAMCF5P+RCNvZ5HoX8v+mkJhP0r7qGd/PPvomv3Uq09Rv0L/NN1+ip4XBJ5SPLvokaXgGULuUi/vLSPx9lKM4J0/Vsez2XPTBs8dfNeHguM43ktE+Yvu5hIvKOV2bk4ftUszZfk5nrD4ZB5iihrxXLCZ4hLs/NRwKSdJN9l+5Pah6fKybI/l+2GH7EenPrmjS/qovXSZZD96A2f571oDJ2OZcQld+LH833kDavOYbbh5l16KgdOzOcdI8nPaqtgxEhrTh1effJk1yh+5lpYf2iSfVTpfybZ3ZSrasdn2cwQq/XWOZwbbD1PYxwH2V/xb1+xHrz7FtJI+dY9nzelz5jXOEd661i6uJ/pT3NsBVqV4Y/HjCgEvAgshx19jaXtpZA4ZaRDrcjBmWf7+FBtJ1JHGGS2SUGmi8mmUP9oGsFTBSbO4mw+3pb8/ISzHNs2Hleo6Kv0LCOyvSTTKL7WPWvXn0DX7Oag+QxRCawpDiZlnP3oDpz+DAxcPB5S6fzEEwqfdXPfoxkaweszNfcd4XAVGB0o2ltECTCeGlT+DE1hw35aO1c2fnAQzJ4B9b24Ee3/m7MOmVVNL5U8CVGN1J1+junMw9BbVh7poi6Dc8V84Qv1F9mcYxfLr2Ickf/8at1YA526/zldI75r9HFSf0iAZbRGUQ4kBRtoPd+AMnEFxQXa8PC7gdD7v6AZ2Psh1/IhVYEiMtY7ir495Wss+cBhjabkwyHYLJLE5LbgP5YFdUP74KfGbefuQi6l5iXe5m2M8v4Mz9GrH1wxNjb57RsT6H2t/z0Ol/Br2Ic2PPqYbBm/oYJDeR8ehi2ijfvDsmv1w6zO6gY0AzmzX25K3Sg4m2g934LTcqBikl3mwscT40K++CoGAR7jJTdfSNO25SZ6cD3+jT24AjDGw+y0GBgbvjedXGDgBbI83dSYof3+KDWPY5DP0LzDMppayKdoDolIPO/MaoYdc/2Pt7/xwy6+yD1X+9IvRMbz0HhrBhaPVf7pmP/z6jLBgHuzlOH1BuwPuk2DwxdlxM+1Hc41zhIVnH/TW6a+XwPCi8JS1n66ladqzc8qo6QauwfiTHgYO4EZM/WZYo/zx4woBlhhnsy4DBwECOIP0c3jheszLQqn/Ke3vDNSynzr503rvH7z6mD64e5vpmv0cVJ8RFruXsw2mvOVkQ+3nzB8HCZ4Wsulan6Zpz038FJbe+DXxJ8o1naZJpsdseLyPNFTlF6YnT7z96aY46xIlT8O7G2T/AsPyeoyhnfxcSPXPjjnU/p6Bw+xn/0akU38hXbOfuvXh7IuOH1eVNXJj7ed821Gq+5jyeDaYZeltB2iSVnwOLtkGUNzLWCc/Z28tZ19bY/rItj4kByjKr1c/2fW4+/ZavA+vFkr9E1T211r7UebX3GfcIfvRqc+eUnrkMqu8nYWZaz/cgROo/qzihrjKwKnMU6bsVMFQWmG4wk6s3lSsk3/XppxBpSl9EmcafLvb25Sq/Pl9rPLN+yKNEucR6Y9jzK2wnwOoo7/M/sy2H7F9HJt/d0TH7EdcH54tFPWpVt9c++mFYcgobI0YCusjh/SRQ/rIIX3kdEqfeI7J4zUWJ/w8lsKKEQRBEN0l2iZbfDrAq6YLQBAEQXQffw3cL7qx1aYXhiFruhAEQRAE0RZeAejOHPoZ6NQawxkgfeSQPnJIHzmkjxxa4yQIgiCIFkADJ0EQBEHUgAZOgiAIgqhBbuDMokhIfpNS0KX5VemYogsl2TknJvtyaw1Ffa/y4vsTYTtO9uE/cFVO5zry9zGptO1zkDjK5oZ10qmfTJ/daeR1Pza91SjtQ9I+yQmU+p+XI+znJPZVo/4cF3RtRLs/aOlrcP8Sel6QupTiu9PLvGkoPYe0xGsQY2Z77ii6o0q8cMi8bJRdfkldzJXzCWzhfPqoXZZVcvBcmkn0iVxL6iLMs4vHl8+vys+Y2fajRGofmi7lFPZpsv2o0lX10++fmYerah9rk/3o9AcZPH1l/Y8xY1zu5VD5PxUYGE88pe9bgzHWcDntU9S+hGdXOmbkqnwF511iPfPAySmv9GGufLxSn6RuFV+ksJknulbhb4r8KcbajwZS+1C1j6Z9Gms/qnRV/Wr0z+TvFrds7bEfvf4gzq7Wl/e3pvQ5wAFCGvHE4wdk7U83YNPj3oIJDfpTbLSFToPE2l4hikO0DWBdSuIO+GssbQ/s7ROuBqujilub0QJMe4cxp34qfeInhLBwm6/+6AY2xlj7C4ywRWDd4iFv5PlzqvK3McJFCal9qNqnln2egWPtR5Wuqp9u/bO4r9El3j13HzslR/UHjr6Rov81TP2Pg1KBZPdbJf4MDlw8mBTSu/X4mDkB7HvOA40/gxNYcN8WAgZivQSwuhOvUY0WYIcEKTwT/syphB1KEzj1q+Qu6hNtEWAIUczg+ClM4sgW1mJy+ijytx8N+yjnELVPej6hfT4TB9vPIfallR5jfudg6C1gTi87kGP6A0dfZf9rmAO/qq0nUOAMigvA4+VBQbEJHtkHCGMsLRe8vu2vl4B9X3yajp8Sv5G3D7mYk5d4Z5Bx5kliH1pwH6o3Jm799jmV+pQJn2JE2wBYjtFb3+z18YCxxgcKYReiE9e0D3H71Nf/HBxuP8falzg9nt/BGXoHBdBuE6r+wNP3mP73HBw4cNaL9G25UTEoMPNgY2mMCO2mj+km1fV+i0HlxiYIJt6fYsMYNnlr7V9giCXWho2c8fwKAyeA7fECBgvqt0OlT5Vh9lRouYjyd7XRDezAwUxxgmEXXkNr2Ie8ferrf2qOs59j7UuQnk3Rdn3UhKo/SPQ9sP89B/UHTl6k7wI6WxdGWHg2vXWemtEN7PKNrc1R5ZF8jj5wADdi/CfzOvXL6zO4hCV5ABxcWslUkehcivwvBWX75OHZ55k52n4OtS9Fevy4QoAlxtks3MBBgADOoKVb9Q7tDwJ9lf2vYQ544xzhrWth+Y7/thjP32HZ6bUfQ/AnWnP+8VMIWJeoLEkL8x+5fn1Ckuk1Gx7jvSmkx9SuXwrvATDXifsXQ2C5FuujyN96NOxD2j6a9nlOjrIfVbqqfor0/nRTnIWLXFiw9B5ATOTA/iDSV9n/mqaRfZy0HeUEJBpWPv8utUlxL1n9/MmhYls4mz5S+9tzTP2K26rK+86qNlreTiDPn2Cu/ahQ6KdsHz37Mtd+VOmq+tXoX5Lytsl+dPoDN49EX1n/Y6xl+zgzko3x+V/5+Gxjb/XXhkGTMdMNt6RvpVOqHlDy+zQlm78bGDizhzDeT/1gVkyX1a9gw5UOfGx+0+1Hhdg+6rSPTL822M/h9qWuf67ArR84GZP1B56Wx/ffpvTphWHIKGyNGArrI4f0kUP6yCF95HRKn3iOyeM1FifchkhhxQiCIIjuEm2TLU4d4ADPQQRBEARRD38N3C+68dVoLwxDbcdUBEEQBPHSeQWgO3PoZ6BTawxngPSRQ/rIIX3kkD5yaI2TIAiCIFoADZwEQRAEUQP6OKgm//iP/9h0EZ6d7373u00XgSAIwhho4DyAv/qrv2q6CM/GP/3TPzVdBIIgCKOgqVqCIAiCqAG9cZ6Bv//7v8e///u/45vf/CbevHnTdHEIgiCIE0JvnGdiNpvhv//7v5suBkEQBHFi6I3zSP4Y/l/85x9/hz+9+tHuTRMA3r59CwD413/9V/z5n/85/vZv/xb/sfkxXv3Jh/iT4f9qssgEQRDEEdAb55H85x9/t/t3NmiWyf89fzxBEATRPuiN80T8x+bHmM1m0nQdvvr8B/j+776H9598nP0Fn//g+/j5l+l/P/obfPazN/hAeaYv8JPXv8SHn/0Mf/YPr/HLDz/Dz96ocxEEQRByaOA8IbqDo5CvPseP//nb+OxnH+/+/4Pv/xxf//Q93n+8P+bzL4A3H+8HRtV4+PEnn+H3P/gxPr9SH0sQBEHIoYHzTPzp1Y9q5/lq88/At3+Uvk1+hc9/nAyau5dPAPjgzQGD3wd4872v4/U/fIE3hZMRBEEQdaGB84xkHwjl+eu//mv8xV/8Befor5CMm+mo+NUG//zld/A97jj3BX7y+lP8CgC+/xo//86neP8J8JPXvwS+A/zqV1/Hp++/VczytQ/x0W9/j6/wcWGa9/Xr15Wzv3//Xq+CBEEQLxAaOM/MT3/6092/f/jDH8LzPDDG8Jd/+ZelI/+A3335dXwrP6p99CG+xj3rx/jk/adAYar2CwBf4rcffob37z8A8AV+nc/ywZ/h61/+Gn8ACgPn+/fvC4MnDZoEQRBy6KvaZ+bv/u7v4Ps+/uVf/kV98Je/wx9qnf0jfPtKNI/7NXz40W/x+6+qKdlgSYMmQRCEGho4n5kf/vCH+OMf/4jVaiU/8IMrfPujX+HXX5zqyskb7Z8JxlUaNAmCIPSggfMZ+elPf7r7VSm/EX6AN9/7Dn716Wv8JD94pl/V1uar3+O3wqlfgiAIQpdXQBJFmxDzPPp8gKtvAz/efIU32WezH3+C9599iB98/zV2q5Af/Q0++xkAfIxvfedTfJr7OEjKH36HL7/+LY39n1VU9Sf7kUP6yCF95JA+cprQ5xUAfOMb33j2C7eF3/zmNwV9/u3f/u1s1/ogGTnx1Zucg4MP3uBn7/mO4j/+5H1hwPzkff4T3I9z//8Kn//yt/ibH6lGVz4y+yjrQxQhfeSQPnJIHzlN6fP/AYK2XLntnNWu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26295" y="3189999"/>
            <a:ext cx="1041245" cy="279905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7218609" y="1506828"/>
            <a:ext cx="0" cy="427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733348" y="1567101"/>
            <a:ext cx="0" cy="427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200067" y="1519707"/>
            <a:ext cx="0" cy="427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/>
          <p:cNvSpPr/>
          <p:nvPr/>
        </p:nvSpPr>
        <p:spPr>
          <a:xfrm>
            <a:off x="3651161" y="2089807"/>
            <a:ext cx="296214" cy="277312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446266" y="2073037"/>
            <a:ext cx="978051" cy="3066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9DF94E9-A34B-80E4-78AE-D69288D66BC2}"/>
              </a:ext>
            </a:extLst>
          </p:cNvPr>
          <p:cNvGrpSpPr/>
          <p:nvPr/>
        </p:nvGrpSpPr>
        <p:grpSpPr>
          <a:xfrm>
            <a:off x="5604179" y="1857257"/>
            <a:ext cx="4906851" cy="858143"/>
            <a:chOff x="5499279" y="1912206"/>
            <a:chExt cx="4906851" cy="1037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155CBB-120C-B5E2-3BED-1AD20BCAFDEF}"/>
                </a:ext>
              </a:extLst>
            </p:cNvPr>
            <p:cNvSpPr/>
            <p:nvPr/>
          </p:nvSpPr>
          <p:spPr>
            <a:xfrm>
              <a:off x="5499279" y="2125014"/>
              <a:ext cx="4906851" cy="82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AE97FC-D4AC-BEC4-7A91-8155AECA1224}"/>
                </a:ext>
              </a:extLst>
            </p:cNvPr>
            <p:cNvSpPr txBox="1"/>
            <p:nvPr/>
          </p:nvSpPr>
          <p:spPr>
            <a:xfrm>
              <a:off x="8592856" y="1912206"/>
              <a:ext cx="1475780" cy="39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Phát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biểu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của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TGĐ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Ngân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hàng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số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VPB 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E2164-7334-E30D-F3F6-2A0C3ABE7782}"/>
              </a:ext>
            </a:extLst>
          </p:cNvPr>
          <p:cNvGrpSpPr/>
          <p:nvPr/>
        </p:nvGrpSpPr>
        <p:grpSpPr>
          <a:xfrm>
            <a:off x="5589430" y="2937099"/>
            <a:ext cx="4906851" cy="874117"/>
            <a:chOff x="5499279" y="1892902"/>
            <a:chExt cx="4906851" cy="1056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8C44D8-8B8C-7D16-38B9-34B4CFC7839A}"/>
                </a:ext>
              </a:extLst>
            </p:cNvPr>
            <p:cNvSpPr/>
            <p:nvPr/>
          </p:nvSpPr>
          <p:spPr>
            <a:xfrm>
              <a:off x="5499279" y="2125014"/>
              <a:ext cx="4906851" cy="82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EF9739-B20E-C66E-B953-53CEEC081370}"/>
                </a:ext>
              </a:extLst>
            </p:cNvPr>
            <p:cNvSpPr txBox="1"/>
            <p:nvPr/>
          </p:nvSpPr>
          <p:spPr>
            <a:xfrm>
              <a:off x="8669753" y="1892902"/>
              <a:ext cx="1475780" cy="50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TCBS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bị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phạt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405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triệu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đồng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B0313C-3719-DD14-FD09-D8F5B79C2CB2}"/>
              </a:ext>
            </a:extLst>
          </p:cNvPr>
          <p:cNvGrpSpPr/>
          <p:nvPr/>
        </p:nvGrpSpPr>
        <p:grpSpPr>
          <a:xfrm>
            <a:off x="5574683" y="3684575"/>
            <a:ext cx="4906851" cy="900246"/>
            <a:chOff x="5499279" y="1892902"/>
            <a:chExt cx="4906851" cy="10879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761757-8419-2B0B-30CE-33B9ED1AF8F3}"/>
                </a:ext>
              </a:extLst>
            </p:cNvPr>
            <p:cNvSpPr/>
            <p:nvPr/>
          </p:nvSpPr>
          <p:spPr>
            <a:xfrm>
              <a:off x="5499279" y="2125014"/>
              <a:ext cx="4906851" cy="82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4048FE-B312-63B4-91E6-751D3ADB899A}"/>
                </a:ext>
              </a:extLst>
            </p:cNvPr>
            <p:cNvSpPr txBox="1"/>
            <p:nvPr/>
          </p:nvSpPr>
          <p:spPr>
            <a:xfrm>
              <a:off x="8669753" y="1892902"/>
              <a:ext cx="1475780" cy="108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Công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đoàn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ACB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bị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phạt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3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tỷ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và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bị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đình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chỉ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giao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dịch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4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tháng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do mua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chui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cổ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phiếu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1BF1F-AC9E-3282-5057-3B24DC3DBE1C}"/>
              </a:ext>
            </a:extLst>
          </p:cNvPr>
          <p:cNvGrpSpPr/>
          <p:nvPr/>
        </p:nvGrpSpPr>
        <p:grpSpPr>
          <a:xfrm>
            <a:off x="2421229" y="4780296"/>
            <a:ext cx="4906851" cy="874117"/>
            <a:chOff x="5499279" y="1892902"/>
            <a:chExt cx="4906851" cy="10563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9CC471-432D-E8D5-8C31-46CC36A1C349}"/>
                </a:ext>
              </a:extLst>
            </p:cNvPr>
            <p:cNvSpPr/>
            <p:nvPr/>
          </p:nvSpPr>
          <p:spPr>
            <a:xfrm>
              <a:off x="5499279" y="2125014"/>
              <a:ext cx="4906851" cy="82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1D0785-B277-AEE8-1070-D463E268468A}"/>
                </a:ext>
              </a:extLst>
            </p:cNvPr>
            <p:cNvSpPr txBox="1"/>
            <p:nvPr/>
          </p:nvSpPr>
          <p:spPr>
            <a:xfrm>
              <a:off x="8669753" y="1892902"/>
              <a:ext cx="1475780" cy="50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Lỗi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đăng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nhập app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hàng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loạt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9FABA65-2B03-F43B-4209-B771E4C3C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742860" y="4022641"/>
            <a:ext cx="677050" cy="4359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ECAC36-C686-CFB3-7AAC-BAB4BBEC8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495406" y="5131664"/>
            <a:ext cx="1201393" cy="3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15885" y="2353765"/>
            <a:ext cx="5894008" cy="4010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PHÂN TÍCH VỀ NGÂN HÀNG TECHCOMBANK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714DEA-339A-CDC1-D01B-E90489BE6FCD}"/>
              </a:ext>
            </a:extLst>
          </p:cNvPr>
          <p:cNvSpPr/>
          <p:nvPr/>
        </p:nvSpPr>
        <p:spPr>
          <a:xfrm>
            <a:off x="5818903" y="2554277"/>
            <a:ext cx="6423933" cy="14097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Techcombank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quả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truyền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kênh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sở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hữu</a:t>
            </a:r>
          </a:p>
          <a:p>
            <a:pPr marL="457200" indent="-457200">
              <a:buFontTx/>
              <a:buAutoNum type="arabicPeriod"/>
            </a:pP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vụ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viết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5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CD0D0CC9-F87C-9B44-F55F-C0F733A7D2B6}"/>
              </a:ext>
            </a:extLst>
          </p:cNvPr>
          <p:cNvSpPr txBox="1">
            <a:spLocks/>
          </p:cNvSpPr>
          <p:nvPr/>
        </p:nvSpPr>
        <p:spPr>
          <a:xfrm>
            <a:off x="538902" y="336430"/>
            <a:ext cx="11439547" cy="56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"/>
              </a:rPr>
              <a:t>TỔNG QUAN VỀ TECHCOMBANK:</a:t>
            </a:r>
            <a:r>
              <a:rPr lang="en-US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Mega Campaign, New HO,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Tỷ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lệ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dân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VN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TCB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chủ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đề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nổi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bật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hút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thảo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luận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TCB</a:t>
            </a:r>
            <a:endParaRPr lang="en-US" dirty="0">
              <a:solidFill>
                <a:schemeClr val="tx1"/>
              </a:solidFill>
              <a:latin typeface="Helvetica 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1D7CB3-8F2D-448B-033C-65F23F8028AC}"/>
              </a:ext>
            </a:extLst>
          </p:cNvPr>
          <p:cNvSpPr txBox="1"/>
          <p:nvPr/>
        </p:nvSpPr>
        <p:spPr>
          <a:xfrm>
            <a:off x="146911" y="995171"/>
            <a:ext cx="1958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Thống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kê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11B2EA93-A969-78AC-8F99-0F80ACE7E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750852"/>
              </p:ext>
            </p:extLst>
          </p:nvPr>
        </p:nvGraphicFramePr>
        <p:xfrm>
          <a:off x="2247275" y="1287176"/>
          <a:ext cx="2771840" cy="163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91F1D8C4-4396-980E-9EB6-DBA7A6325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530820"/>
              </p:ext>
            </p:extLst>
          </p:nvPr>
        </p:nvGraphicFramePr>
        <p:xfrm>
          <a:off x="4904537" y="945475"/>
          <a:ext cx="4229350" cy="238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A2DAF939-F301-0F75-AB94-0BC88C892460}"/>
              </a:ext>
            </a:extLst>
          </p:cNvPr>
          <p:cNvSpPr/>
          <p:nvPr/>
        </p:nvSpPr>
        <p:spPr>
          <a:xfrm>
            <a:off x="9164325" y="1118666"/>
            <a:ext cx="2905401" cy="1825906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Owned Channel: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Khai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lễ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đại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;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xì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TCB Mobile;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Minigame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Non – Owned channel: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Lazada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Super Show;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Checkin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New HO; TCB Inspire;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Hơn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10%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số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VN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sử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dụng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TCB,…</a:t>
            </a:r>
          </a:p>
        </p:txBody>
      </p:sp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3641E780-3195-BF66-57EE-3F6A2F6A3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17224"/>
              </p:ext>
            </p:extLst>
          </p:nvPr>
        </p:nvGraphicFramePr>
        <p:xfrm>
          <a:off x="211560" y="3181737"/>
          <a:ext cx="1848412" cy="3369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FC00D682-90A8-A930-B88B-D19B84A78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195186"/>
              </p:ext>
            </p:extLst>
          </p:nvPr>
        </p:nvGraphicFramePr>
        <p:xfrm>
          <a:off x="1963074" y="2902693"/>
          <a:ext cx="3574199" cy="392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3" name="Arrow: Right 72">
            <a:extLst>
              <a:ext uri="{FF2B5EF4-FFF2-40B4-BE49-F238E27FC236}">
                <a16:creationId xmlns:a16="http://schemas.microsoft.com/office/drawing/2014/main" id="{4CDF56A7-C84C-9EC2-7E3E-A74C176ED1EE}"/>
              </a:ext>
            </a:extLst>
          </p:cNvPr>
          <p:cNvSpPr/>
          <p:nvPr/>
        </p:nvSpPr>
        <p:spPr>
          <a:xfrm>
            <a:off x="1660397" y="4490445"/>
            <a:ext cx="517603" cy="221672"/>
          </a:xfrm>
          <a:prstGeom prst="rightArrow">
            <a:avLst/>
          </a:prstGeom>
          <a:noFill/>
          <a:ln>
            <a:solidFill>
              <a:srgbClr val="F3202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69F0EA-D171-D121-0724-383469C9564E}"/>
              </a:ext>
            </a:extLst>
          </p:cNvPr>
          <p:cNvCxnSpPr/>
          <p:nvPr/>
        </p:nvCxnSpPr>
        <p:spPr>
          <a:xfrm>
            <a:off x="5881780" y="5830961"/>
            <a:ext cx="5611090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9849405-941D-2CE0-3B5A-E68AB77F0A60}"/>
              </a:ext>
            </a:extLst>
          </p:cNvPr>
          <p:cNvCxnSpPr/>
          <p:nvPr/>
        </p:nvCxnSpPr>
        <p:spPr>
          <a:xfrm>
            <a:off x="5881780" y="5041245"/>
            <a:ext cx="5611090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B59FCDC-0708-B475-F021-2912D0943D8B}"/>
              </a:ext>
            </a:extLst>
          </p:cNvPr>
          <p:cNvCxnSpPr/>
          <p:nvPr/>
        </p:nvCxnSpPr>
        <p:spPr>
          <a:xfrm>
            <a:off x="5867925" y="4376230"/>
            <a:ext cx="5611090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D6F7C3EC-FD7F-0C54-6F09-26362834CBA9}"/>
              </a:ext>
            </a:extLst>
          </p:cNvPr>
          <p:cNvSpPr/>
          <p:nvPr/>
        </p:nvSpPr>
        <p:spPr>
          <a:xfrm>
            <a:off x="5695430" y="3707731"/>
            <a:ext cx="660450" cy="189174"/>
          </a:xfrm>
          <a:prstGeom prst="homePlate">
            <a:avLst/>
          </a:prstGeom>
          <a:solidFill>
            <a:srgbClr val="2C9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FB</a:t>
            </a:r>
          </a:p>
        </p:txBody>
      </p:sp>
      <p:sp>
        <p:nvSpPr>
          <p:cNvPr id="78" name="Arrow: Pentagon 77">
            <a:extLst>
              <a:ext uri="{FF2B5EF4-FFF2-40B4-BE49-F238E27FC236}">
                <a16:creationId xmlns:a16="http://schemas.microsoft.com/office/drawing/2014/main" id="{3953B94B-A090-F93D-70B1-6CD0C8D5C712}"/>
              </a:ext>
            </a:extLst>
          </p:cNvPr>
          <p:cNvSpPr/>
          <p:nvPr/>
        </p:nvSpPr>
        <p:spPr>
          <a:xfrm>
            <a:off x="5695430" y="4546515"/>
            <a:ext cx="703554" cy="199745"/>
          </a:xfrm>
          <a:prstGeom prst="homePlat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Báo</a:t>
            </a:r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chí</a:t>
            </a:r>
            <a:endParaRPr lang="en-US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CA69EFB9-30F9-4FD4-484B-0913C6AE8A30}"/>
              </a:ext>
            </a:extLst>
          </p:cNvPr>
          <p:cNvSpPr/>
          <p:nvPr/>
        </p:nvSpPr>
        <p:spPr>
          <a:xfrm>
            <a:off x="5695430" y="5349295"/>
            <a:ext cx="660450" cy="19974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Tiktok</a:t>
            </a:r>
          </a:p>
        </p:txBody>
      </p:sp>
      <p:sp>
        <p:nvSpPr>
          <p:cNvPr id="80" name="Arrow: Pentagon 79">
            <a:extLst>
              <a:ext uri="{FF2B5EF4-FFF2-40B4-BE49-F238E27FC236}">
                <a16:creationId xmlns:a16="http://schemas.microsoft.com/office/drawing/2014/main" id="{B8FBCF8D-75EA-C78F-BA4C-9DB366AA4005}"/>
              </a:ext>
            </a:extLst>
          </p:cNvPr>
          <p:cNvSpPr/>
          <p:nvPr/>
        </p:nvSpPr>
        <p:spPr>
          <a:xfrm>
            <a:off x="5691467" y="5984950"/>
            <a:ext cx="660450" cy="199745"/>
          </a:xfrm>
          <a:prstGeom prst="homePlate">
            <a:avLst/>
          </a:prstGeom>
          <a:solidFill>
            <a:srgbClr val="F15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966C8E-4E33-3855-442F-7261D75A42B0}"/>
              </a:ext>
            </a:extLst>
          </p:cNvPr>
          <p:cNvSpPr txBox="1"/>
          <p:nvPr/>
        </p:nvSpPr>
        <p:spPr>
          <a:xfrm>
            <a:off x="6426694" y="5830961"/>
            <a:ext cx="2429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Mobile Award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báo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lãi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khủng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FC4AE2-B6CC-35F0-8423-C30C2D34EC65}"/>
              </a:ext>
            </a:extLst>
          </p:cNvPr>
          <p:cNvSpPr txBox="1"/>
          <p:nvPr/>
        </p:nvSpPr>
        <p:spPr>
          <a:xfrm>
            <a:off x="6398984" y="5245532"/>
            <a:ext cx="2429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Lì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xì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qua app TCB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YEP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E56FBD-8458-7E5C-6359-37C27B6FCD1F}"/>
              </a:ext>
            </a:extLst>
          </p:cNvPr>
          <p:cNvSpPr txBox="1"/>
          <p:nvPr/>
        </p:nvSpPr>
        <p:spPr>
          <a:xfrm>
            <a:off x="6435853" y="4466868"/>
            <a:ext cx="2429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Mobile Award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News HO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EA3140-0B39-14A7-6DB5-2CAB5CA066BC}"/>
              </a:ext>
            </a:extLst>
          </p:cNvPr>
          <p:cNvSpPr txBox="1"/>
          <p:nvPr/>
        </p:nvSpPr>
        <p:spPr>
          <a:xfrm>
            <a:off x="6378177" y="3594838"/>
            <a:ext cx="2640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Mega campaign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New 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Inspire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10%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VN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B231BA-1622-4C2F-7C67-8F474E05B80F}"/>
              </a:ext>
            </a:extLst>
          </p:cNvPr>
          <p:cNvSpPr/>
          <p:nvPr/>
        </p:nvSpPr>
        <p:spPr>
          <a:xfrm>
            <a:off x="6752427" y="3368014"/>
            <a:ext cx="1437038" cy="2611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98E4BC-EB71-B767-97A2-EAE2F6970292}"/>
              </a:ext>
            </a:extLst>
          </p:cNvPr>
          <p:cNvSpPr/>
          <p:nvPr/>
        </p:nvSpPr>
        <p:spPr>
          <a:xfrm>
            <a:off x="9807230" y="3368014"/>
            <a:ext cx="1437038" cy="261124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D3C4D3-AFF9-18C0-86FD-4AD87AA08126}"/>
              </a:ext>
            </a:extLst>
          </p:cNvPr>
          <p:cNvSpPr txBox="1"/>
          <p:nvPr/>
        </p:nvSpPr>
        <p:spPr>
          <a:xfrm>
            <a:off x="9073049" y="3751151"/>
            <a:ext cx="2905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Lỗi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x Manulife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lừa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Khách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811345A-146A-8C83-9549-DE284FBFCDF4}"/>
              </a:ext>
            </a:extLst>
          </p:cNvPr>
          <p:cNvCxnSpPr>
            <a:cxnSpLocks/>
          </p:cNvCxnSpPr>
          <p:nvPr/>
        </p:nvCxnSpPr>
        <p:spPr>
          <a:xfrm>
            <a:off x="9019161" y="3660037"/>
            <a:ext cx="0" cy="2807463"/>
          </a:xfrm>
          <a:prstGeom prst="line">
            <a:avLst/>
          </a:prstGeom>
          <a:ln>
            <a:solidFill>
              <a:srgbClr val="F320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FE80454-17D1-E29B-335E-6CCEE0C8F717}"/>
              </a:ext>
            </a:extLst>
          </p:cNvPr>
          <p:cNvSpPr txBox="1"/>
          <p:nvPr/>
        </p:nvSpPr>
        <p:spPr>
          <a:xfrm>
            <a:off x="9073049" y="4433114"/>
            <a:ext cx="2905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TCBS: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Lợi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nhuận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thấp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nhất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kỳ;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Bị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phạt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405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triệu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đòng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vì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vi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phạm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quy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định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trái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phiếu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12F05EE-1FEB-2629-8AE5-2EE71CD8D71B}"/>
              </a:ext>
            </a:extLst>
          </p:cNvPr>
          <p:cNvSpPr txBox="1"/>
          <p:nvPr/>
        </p:nvSpPr>
        <p:spPr>
          <a:xfrm>
            <a:off x="9073049" y="5132608"/>
            <a:ext cx="31189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x Manulife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lừa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Khách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Mẹo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hack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tiền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Mèo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đại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cát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341667-A2AF-B471-D940-C3C3224317DB}"/>
              </a:ext>
            </a:extLst>
          </p:cNvPr>
          <p:cNvSpPr txBox="1"/>
          <p:nvPr/>
        </p:nvSpPr>
        <p:spPr>
          <a:xfrm>
            <a:off x="9073049" y="5873667"/>
            <a:ext cx="3028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Mẹo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hack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tiền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Mèo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đại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cát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 x Manulife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lừa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Khách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BA266-DC20-94D4-C04B-DCF130EE4D16}"/>
              </a:ext>
            </a:extLst>
          </p:cNvPr>
          <p:cNvGrpSpPr/>
          <p:nvPr/>
        </p:nvGrpSpPr>
        <p:grpSpPr>
          <a:xfrm>
            <a:off x="324760" y="1301750"/>
            <a:ext cx="2041139" cy="1850407"/>
            <a:chOff x="419805" y="1533069"/>
            <a:chExt cx="2577370" cy="272020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3D63B1A-0DFA-ADF3-2465-DFD1812E658B}"/>
                </a:ext>
              </a:extLst>
            </p:cNvPr>
            <p:cNvGrpSpPr/>
            <p:nvPr/>
          </p:nvGrpSpPr>
          <p:grpSpPr>
            <a:xfrm>
              <a:off x="419805" y="1533069"/>
              <a:ext cx="2577370" cy="2720207"/>
              <a:chOff x="198786" y="1378914"/>
              <a:chExt cx="2765661" cy="160975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FA4BF5D-CF73-DF0B-A076-29598BDCD2F3}"/>
                  </a:ext>
                </a:extLst>
              </p:cNvPr>
              <p:cNvSpPr/>
              <p:nvPr/>
            </p:nvSpPr>
            <p:spPr>
              <a:xfrm>
                <a:off x="296423" y="1378914"/>
                <a:ext cx="2297022" cy="1609758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1C70912-15FC-E0BC-7333-CFA836DF56AA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23606"/>
                <a:chOff x="198786" y="1462831"/>
                <a:chExt cx="2765661" cy="1523606"/>
              </a:xfrm>
            </p:grpSpPr>
            <p:sp>
              <p:nvSpPr>
                <p:cNvPr id="40" name="TextBox 23">
                  <a:extLst>
                    <a:ext uri="{FF2B5EF4-FFF2-40B4-BE49-F238E27FC236}">
                      <a16:creationId xmlns:a16="http://schemas.microsoft.com/office/drawing/2014/main" id="{4D454752-CF0E-4CAF-25A4-7BFF0914C1C8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14.573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1" name="TextBox 23">
                  <a:extLst>
                    <a:ext uri="{FF2B5EF4-FFF2-40B4-BE49-F238E27FC236}">
                      <a16:creationId xmlns:a16="http://schemas.microsoft.com/office/drawing/2014/main" id="{83975B35-211F-3155-16EF-F335C8DD05D5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2" name="TextBox 23">
                  <a:extLst>
                    <a:ext uri="{FF2B5EF4-FFF2-40B4-BE49-F238E27FC236}">
                      <a16:creationId xmlns:a16="http://schemas.microsoft.com/office/drawing/2014/main" id="{DD6DC6B4-C555-1B36-98C3-97F4763AC584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3" name="TextBox 23">
                  <a:extLst>
                    <a:ext uri="{FF2B5EF4-FFF2-40B4-BE49-F238E27FC236}">
                      <a16:creationId xmlns:a16="http://schemas.microsoft.com/office/drawing/2014/main" id="{DB353FA8-DC0C-318B-DC1D-F27179E8F276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4" name="TextBox 23">
                  <a:extLst>
                    <a:ext uri="{FF2B5EF4-FFF2-40B4-BE49-F238E27FC236}">
                      <a16:creationId xmlns:a16="http://schemas.microsoft.com/office/drawing/2014/main" id="{F21D424E-9944-42C8-1331-9369361DFFA7}"/>
                    </a:ext>
                  </a:extLst>
                </p:cNvPr>
                <p:cNvSpPr txBox="1"/>
                <p:nvPr/>
              </p:nvSpPr>
              <p:spPr>
                <a:xfrm>
                  <a:off x="1710511" y="2339933"/>
                  <a:ext cx="909804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516.318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5" name="TextBox 23">
                  <a:extLst>
                    <a:ext uri="{FF2B5EF4-FFF2-40B4-BE49-F238E27FC236}">
                      <a16:creationId xmlns:a16="http://schemas.microsoft.com/office/drawing/2014/main" id="{51B74809-A254-0C6E-2B7A-3219FEE5E8CC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23.871</a:t>
                  </a:r>
                </a:p>
              </p:txBody>
            </p:sp>
            <p:sp>
              <p:nvSpPr>
                <p:cNvPr id="46" name="TextBox 23">
                  <a:extLst>
                    <a:ext uri="{FF2B5EF4-FFF2-40B4-BE49-F238E27FC236}">
                      <a16:creationId xmlns:a16="http://schemas.microsoft.com/office/drawing/2014/main" id="{15098CB5-A2BE-12DD-992C-B8E7598CF97A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7" name="TextBox 23">
                  <a:extLst>
                    <a:ext uri="{FF2B5EF4-FFF2-40B4-BE49-F238E27FC236}">
                      <a16:creationId xmlns:a16="http://schemas.microsoft.com/office/drawing/2014/main" id="{3299B1FE-0002-3608-1985-05A61B19F935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829.475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8" name="TextBox 23">
                  <a:extLst>
                    <a:ext uri="{FF2B5EF4-FFF2-40B4-BE49-F238E27FC236}">
                      <a16:creationId xmlns:a16="http://schemas.microsoft.com/office/drawing/2014/main" id="{6C96F89C-7095-0C1B-1FA5-6DF20321C5CF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9" name="TextBox 23">
                  <a:extLst>
                    <a:ext uri="{FF2B5EF4-FFF2-40B4-BE49-F238E27FC236}">
                      <a16:creationId xmlns:a16="http://schemas.microsoft.com/office/drawing/2014/main" id="{D73A5437-F23A-AB1F-5F62-50CEB5F4E391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530.891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C4EE0F4-0C51-0C30-0755-8C6DDEA90032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93" name="TextBox 23">
                  <a:extLst>
                    <a:ext uri="{FF2B5EF4-FFF2-40B4-BE49-F238E27FC236}">
                      <a16:creationId xmlns:a16="http://schemas.microsoft.com/office/drawing/2014/main" id="{5A831D5A-8734-567C-9639-1A719ABEBCBD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0,73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32" name="Graphic 31" descr="Document">
              <a:extLst>
                <a:ext uri="{FF2B5EF4-FFF2-40B4-BE49-F238E27FC236}">
                  <a16:creationId xmlns:a16="http://schemas.microsoft.com/office/drawing/2014/main" id="{E5533F47-E323-C9CC-A66B-14D210E8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33" name="Graphic 32" descr="Customer review">
              <a:extLst>
                <a:ext uri="{FF2B5EF4-FFF2-40B4-BE49-F238E27FC236}">
                  <a16:creationId xmlns:a16="http://schemas.microsoft.com/office/drawing/2014/main" id="{854ED5FA-F111-09EB-ADAB-2A731308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34" name="Graphic 33" descr="Chat">
              <a:extLst>
                <a:ext uri="{FF2B5EF4-FFF2-40B4-BE49-F238E27FC236}">
                  <a16:creationId xmlns:a16="http://schemas.microsoft.com/office/drawing/2014/main" id="{EFC2E969-93F6-FB3E-31A6-4110D9BE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35" name="Graphic 34" descr="Share">
              <a:extLst>
                <a:ext uri="{FF2B5EF4-FFF2-40B4-BE49-F238E27FC236}">
                  <a16:creationId xmlns:a16="http://schemas.microsoft.com/office/drawing/2014/main" id="{07763F36-AE3C-2B29-BF56-92CEB5C9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36" name="Graphic 35" descr="Grinning face with solid fill">
              <a:extLst>
                <a:ext uri="{FF2B5EF4-FFF2-40B4-BE49-F238E27FC236}">
                  <a16:creationId xmlns:a16="http://schemas.microsoft.com/office/drawing/2014/main" id="{42C3EC94-31E3-43BB-ADD0-AEF0772C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37" name="Graphic 36" descr="Thumbs up sign">
              <a:extLst>
                <a:ext uri="{FF2B5EF4-FFF2-40B4-BE49-F238E27FC236}">
                  <a16:creationId xmlns:a16="http://schemas.microsoft.com/office/drawing/2014/main" id="{C09EF753-5FF5-ECE8-BA9D-039775EDC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62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A541F-19FB-BBBC-B919-5C5A08D60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CCBE295-41C4-357F-1EB8-4C6216853777}"/>
              </a:ext>
            </a:extLst>
          </p:cNvPr>
          <p:cNvSpPr txBox="1">
            <a:spLocks/>
          </p:cNvSpPr>
          <p:nvPr/>
        </p:nvSpPr>
        <p:spPr>
          <a:xfrm>
            <a:off x="538903" y="350285"/>
            <a:ext cx="11279024" cy="7334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PHÂN TÍCH HIỆU QUẢ TRUYỀN THÔNG TRÊN KÊNH SỞ HỮU: </a:t>
            </a:r>
            <a:r>
              <a:rPr lang="en-US" sz="1600" dirty="0" err="1">
                <a:solidFill>
                  <a:schemeClr val="tx1"/>
                </a:solidFill>
              </a:rPr>
              <a:t>Thảo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luận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sôi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nổi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dưới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bài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viết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về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chương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lễ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cát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lì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xì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 app. </a:t>
            </a:r>
            <a:r>
              <a:rPr lang="en-US" sz="1600" dirty="0" err="1">
                <a:solidFill>
                  <a:schemeClr val="tx1"/>
                </a:solidFill>
              </a:rPr>
              <a:t>Nội</a:t>
            </a:r>
            <a:r>
              <a:rPr lang="en-US" sz="1600" dirty="0">
                <a:solidFill>
                  <a:schemeClr val="tx1"/>
                </a:solidFill>
              </a:rPr>
              <a:t> dung </a:t>
            </a:r>
            <a:r>
              <a:rPr lang="en-US" sz="1600" dirty="0" err="1">
                <a:solidFill>
                  <a:schemeClr val="tx1"/>
                </a:solidFill>
              </a:rPr>
              <a:t>tiêu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cực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chính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đến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từ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bức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xúc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của</a:t>
            </a:r>
            <a:r>
              <a:rPr lang="en-US" sz="1600" dirty="0">
                <a:solidFill>
                  <a:schemeClr val="tx1"/>
                </a:solidFill>
              </a:rPr>
              <a:t> Khách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vì</a:t>
            </a:r>
            <a:r>
              <a:rPr lang="en-US" sz="1600" dirty="0">
                <a:solidFill>
                  <a:schemeClr val="tx1"/>
                </a:solidFill>
              </a:rPr>
              <a:t> mở </a:t>
            </a:r>
            <a:r>
              <a:rPr lang="en-US" sz="1600" dirty="0" err="1">
                <a:solidFill>
                  <a:schemeClr val="tx1"/>
                </a:solidFill>
              </a:rPr>
              <a:t>nhiều</a:t>
            </a:r>
            <a:r>
              <a:rPr lang="en-US" sz="1600" dirty="0">
                <a:solidFill>
                  <a:schemeClr val="tx1"/>
                </a:solidFill>
              </a:rPr>
              <a:t> hộp </a:t>
            </a:r>
            <a:r>
              <a:rPr lang="en-US" sz="1600" dirty="0" err="1">
                <a:solidFill>
                  <a:schemeClr val="tx1"/>
                </a:solidFill>
              </a:rPr>
              <a:t>rỗng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chương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Mèo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cát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D0463C-94D3-0952-1863-FA6732CDE792}"/>
              </a:ext>
            </a:extLst>
          </p:cNvPr>
          <p:cNvSpPr txBox="1"/>
          <p:nvPr/>
        </p:nvSpPr>
        <p:spPr>
          <a:xfrm>
            <a:off x="2995669" y="1354370"/>
            <a:ext cx="1958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Thống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kê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459982F-DF46-92DE-1E93-5FCF729FB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869161"/>
              </p:ext>
            </p:extLst>
          </p:nvPr>
        </p:nvGraphicFramePr>
        <p:xfrm>
          <a:off x="2729266" y="1240462"/>
          <a:ext cx="9190038" cy="339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D5599728-55DF-ACD2-9EAF-F9427284C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07041"/>
              </p:ext>
            </p:extLst>
          </p:nvPr>
        </p:nvGraphicFramePr>
        <p:xfrm>
          <a:off x="95163" y="3155765"/>
          <a:ext cx="2560290" cy="161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0F2D77-2302-C954-F744-332B78D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23200"/>
              </p:ext>
            </p:extLst>
          </p:nvPr>
        </p:nvGraphicFramePr>
        <p:xfrm>
          <a:off x="13855" y="4592745"/>
          <a:ext cx="3645762" cy="2240280"/>
        </p:xfrm>
        <a:graphic>
          <a:graphicData uri="http://schemas.openxmlformats.org/drawingml/2006/table">
            <a:tbl>
              <a:tblPr firstRow="1" bandRow="1"/>
              <a:tblGrid>
                <a:gridCol w="1803109">
                  <a:extLst>
                    <a:ext uri="{9D8B030D-6E8A-4147-A177-3AD203B41FA5}">
                      <a16:colId xmlns:a16="http://schemas.microsoft.com/office/drawing/2014/main" val="2320192711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566839869"/>
                    </a:ext>
                  </a:extLst>
                </a:gridCol>
                <a:gridCol w="678871">
                  <a:extLst>
                    <a:ext uri="{9D8B030D-6E8A-4147-A177-3AD203B41FA5}">
                      <a16:colId xmlns:a16="http://schemas.microsoft.com/office/drawing/2014/main" val="1617114438"/>
                    </a:ext>
                  </a:extLst>
                </a:gridCol>
              </a:tblGrid>
              <a:tr h="219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Intro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Buzz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579159"/>
                  </a:ext>
                </a:extLst>
              </a:tr>
              <a:tr h="3365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vi-VN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4"/>
                        </a:rPr>
                        <a:t>Trao giải chương trình "Khai lễ đại cát" lần thứ 2</a:t>
                      </a:r>
                      <a:endParaRPr lang="en-US" sz="10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Techcombank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Việt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Nam 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3,9k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20837"/>
                  </a:ext>
                </a:extLst>
              </a:tr>
              <a:tr h="3354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5"/>
                        </a:rPr>
                        <a:t>Lì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5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5"/>
                        </a:rPr>
                        <a:t>xì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5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5"/>
                        </a:rPr>
                        <a:t>trên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5"/>
                        </a:rPr>
                        <a:t> app TCB Mobile</a:t>
                      </a:r>
                      <a:endParaRPr lang="en-US" sz="10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Techcombank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Việt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Nam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1,6k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24201"/>
                  </a:ext>
                </a:extLst>
              </a:tr>
              <a:tr h="3365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Công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bố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giải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"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Khai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lễ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đại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cát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"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tuần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6"/>
                        </a:rPr>
                        <a:t> 5</a:t>
                      </a:r>
                      <a:endParaRPr lang="en-US" sz="10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Techcombank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Việt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Nam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1,1k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394766"/>
                  </a:ext>
                </a:extLst>
              </a:tr>
              <a:tr h="3354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Tiến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 Linh -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Đại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sứ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 </a:t>
                      </a:r>
                      <a:r>
                        <a:rPr lang="en-US" sz="1000" b="0" baseline="0" dirty="0" err="1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Techcombank</a:t>
                      </a:r>
                      <a:r>
                        <a:rPr lang="en-US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 Inspire</a:t>
                      </a:r>
                      <a:endParaRPr lang="en-US" sz="10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Techcombank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Việt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Nam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545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45310"/>
                  </a:ext>
                </a:extLst>
              </a:tr>
              <a:tr h="3354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vi-VN" sz="1000" b="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8"/>
                        </a:rPr>
                        <a:t>TCB Mobile Award</a:t>
                      </a:r>
                      <a:endParaRPr lang="en-US" sz="10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Techcombank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Việt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Nam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493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1A2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2928"/>
                  </a:ext>
                </a:extLst>
              </a:tr>
            </a:tbl>
          </a:graphicData>
        </a:graphic>
      </p:graphicFrame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A4C118B-CC08-C814-BB25-917B693F6FC0}"/>
              </a:ext>
            </a:extLst>
          </p:cNvPr>
          <p:cNvSpPr/>
          <p:nvPr/>
        </p:nvSpPr>
        <p:spPr>
          <a:xfrm>
            <a:off x="9948558" y="1796580"/>
            <a:ext cx="1437039" cy="831378"/>
          </a:xfrm>
          <a:prstGeom prst="wedgeRoundRectCallout">
            <a:avLst>
              <a:gd name="adj1" fmla="val -72418"/>
              <a:gd name="adj2" fmla="val 2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20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Trao giải chương trình "Khai lễ đại cát" lần thứ 2</a:t>
            </a:r>
            <a:endParaRPr lang="en-US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2EB1225-E1B6-B2BC-A98B-934E5490BDC8}"/>
              </a:ext>
            </a:extLst>
          </p:cNvPr>
          <p:cNvSpPr/>
          <p:nvPr/>
        </p:nvSpPr>
        <p:spPr>
          <a:xfrm>
            <a:off x="7446267" y="2441126"/>
            <a:ext cx="1143000" cy="494877"/>
          </a:xfrm>
          <a:prstGeom prst="wedgeRoundRectCallout">
            <a:avLst>
              <a:gd name="adj1" fmla="val 67078"/>
              <a:gd name="adj2" fmla="val 50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200" b="0" u="sng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Lì xì trên app TCB Mobile</a:t>
            </a: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F825F871-781C-0729-2DAB-6F91456742B2}"/>
              </a:ext>
            </a:extLst>
          </p:cNvPr>
          <p:cNvSpPr/>
          <p:nvPr/>
        </p:nvSpPr>
        <p:spPr>
          <a:xfrm>
            <a:off x="4519103" y="2120821"/>
            <a:ext cx="1309485" cy="831378"/>
          </a:xfrm>
          <a:prstGeom prst="wedgeRoundRectCallout">
            <a:avLst>
              <a:gd name="adj1" fmla="val -35044"/>
              <a:gd name="adj2" fmla="val 69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bố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"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Khai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lễ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đại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cát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 </a:t>
            </a:r>
            <a:r>
              <a:rPr lang="en-US" sz="1200" b="0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tuần</a:t>
            </a:r>
            <a:r>
              <a:rPr lang="en-US" sz="1200" b="0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5</a:t>
            </a:r>
            <a:endParaRPr lang="en-US" sz="12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06EF2E-157E-2067-C87E-ABF768A958D8}"/>
              </a:ext>
            </a:extLst>
          </p:cNvPr>
          <p:cNvCxnSpPr>
            <a:cxnSpLocks/>
          </p:cNvCxnSpPr>
          <p:nvPr/>
        </p:nvCxnSpPr>
        <p:spPr>
          <a:xfrm>
            <a:off x="8189465" y="4676633"/>
            <a:ext cx="0" cy="2166453"/>
          </a:xfrm>
          <a:prstGeom prst="line">
            <a:avLst/>
          </a:prstGeom>
          <a:ln>
            <a:solidFill>
              <a:srgbClr val="F320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73A0F34-546D-BC5B-8E73-132EB0BE14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5001" y="4815977"/>
            <a:ext cx="4067175" cy="8191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F2AAAA-6C91-8EA6-3C1B-3CA4580770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3067" y="5369709"/>
            <a:ext cx="3981450" cy="8191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1565E17-5C43-6276-F0B4-3FBC86C71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921446"/>
            <a:ext cx="2082352" cy="6726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239319-CC07-203A-9B86-B6C2917667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4850" y="4879880"/>
            <a:ext cx="3676650" cy="6477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BE314E4-BD8A-EA99-37ED-E2438C9862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2916" y="5463872"/>
            <a:ext cx="3867150" cy="8001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E65928-EFE6-3BFE-ECA0-F79D6B68B1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5577" y="6231291"/>
            <a:ext cx="3943350" cy="6000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58953B-14CC-A583-2225-2E92124346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7980" y="5907441"/>
            <a:ext cx="3533775" cy="9239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6572A82-A6A9-65AF-5123-6F64F8E87645}"/>
              </a:ext>
            </a:extLst>
          </p:cNvPr>
          <p:cNvGrpSpPr/>
          <p:nvPr/>
        </p:nvGrpSpPr>
        <p:grpSpPr>
          <a:xfrm>
            <a:off x="575923" y="1277460"/>
            <a:ext cx="2041139" cy="1869617"/>
            <a:chOff x="419805" y="1533069"/>
            <a:chExt cx="2577370" cy="27484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193309-450C-60F4-01DE-23A6DAB3EF32}"/>
                </a:ext>
              </a:extLst>
            </p:cNvPr>
            <p:cNvGrpSpPr/>
            <p:nvPr/>
          </p:nvGrpSpPr>
          <p:grpSpPr>
            <a:xfrm>
              <a:off x="419805" y="1533069"/>
              <a:ext cx="2577370" cy="2748447"/>
              <a:chOff x="198786" y="1378914"/>
              <a:chExt cx="2765661" cy="162647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B960A85-1044-0919-61D9-FF556BDF1590}"/>
                  </a:ext>
                </a:extLst>
              </p:cNvPr>
              <p:cNvSpPr/>
              <p:nvPr/>
            </p:nvSpPr>
            <p:spPr>
              <a:xfrm>
                <a:off x="296423" y="1378914"/>
                <a:ext cx="2297022" cy="1609758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C2878ED-20FE-1E18-23E5-DB2CFCBB8453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51" name="TextBox 23">
                  <a:extLst>
                    <a:ext uri="{FF2B5EF4-FFF2-40B4-BE49-F238E27FC236}">
                      <a16:creationId xmlns:a16="http://schemas.microsoft.com/office/drawing/2014/main" id="{51FCF15C-1BDF-B265-737C-32E0EE56C46D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91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53" name="TextBox 23">
                  <a:extLst>
                    <a:ext uri="{FF2B5EF4-FFF2-40B4-BE49-F238E27FC236}">
                      <a16:creationId xmlns:a16="http://schemas.microsoft.com/office/drawing/2014/main" id="{7446EA28-8CC9-8351-3283-EFC55FBB2CFB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55" name="TextBox 23">
                  <a:extLst>
                    <a:ext uri="{FF2B5EF4-FFF2-40B4-BE49-F238E27FC236}">
                      <a16:creationId xmlns:a16="http://schemas.microsoft.com/office/drawing/2014/main" id="{6C4DB068-7EF7-DD45-5773-C423CC359122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57" name="TextBox 23">
                  <a:extLst>
                    <a:ext uri="{FF2B5EF4-FFF2-40B4-BE49-F238E27FC236}">
                      <a16:creationId xmlns:a16="http://schemas.microsoft.com/office/drawing/2014/main" id="{A7EB7382-9AF6-2EC2-F26F-87A07B81FF8A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58" name="TextBox 23">
                  <a:extLst>
                    <a:ext uri="{FF2B5EF4-FFF2-40B4-BE49-F238E27FC236}">
                      <a16:creationId xmlns:a16="http://schemas.microsoft.com/office/drawing/2014/main" id="{9BE0A545-D5AF-6289-2385-9B0B240B0568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11.438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59" name="TextBox 23">
                  <a:extLst>
                    <a:ext uri="{FF2B5EF4-FFF2-40B4-BE49-F238E27FC236}">
                      <a16:creationId xmlns:a16="http://schemas.microsoft.com/office/drawing/2014/main" id="{7317BFDD-5CD8-159A-DC65-55DF1A642316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1.881</a:t>
                  </a:r>
                </a:p>
              </p:txBody>
            </p:sp>
            <p:sp>
              <p:nvSpPr>
                <p:cNvPr id="60" name="TextBox 23">
                  <a:extLst>
                    <a:ext uri="{FF2B5EF4-FFF2-40B4-BE49-F238E27FC236}">
                      <a16:creationId xmlns:a16="http://schemas.microsoft.com/office/drawing/2014/main" id="{B011DC0A-ECB8-DBE7-94DE-A0D6DDE5076A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1" name="TextBox 23">
                  <a:extLst>
                    <a:ext uri="{FF2B5EF4-FFF2-40B4-BE49-F238E27FC236}">
                      <a16:creationId xmlns:a16="http://schemas.microsoft.com/office/drawing/2014/main" id="{88815CB1-B47C-0A57-6D35-433F624F95D2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195.602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2" name="TextBox 23">
                  <a:extLst>
                    <a:ext uri="{FF2B5EF4-FFF2-40B4-BE49-F238E27FC236}">
                      <a16:creationId xmlns:a16="http://schemas.microsoft.com/office/drawing/2014/main" id="{2E5D1C78-F1CC-BBAB-F061-98E35FF2EDC1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3" name="TextBox 23">
                  <a:extLst>
                    <a:ext uri="{FF2B5EF4-FFF2-40B4-BE49-F238E27FC236}">
                      <a16:creationId xmlns:a16="http://schemas.microsoft.com/office/drawing/2014/main" id="{55802E6F-563C-3CFA-F23F-4BF68E5823A8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11.529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74D5B1-7D7D-CFD7-57F8-0D8B289EEF1C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5" name="TextBox 23">
                  <a:extLst>
                    <a:ext uri="{FF2B5EF4-FFF2-40B4-BE49-F238E27FC236}">
                      <a16:creationId xmlns:a16="http://schemas.microsoft.com/office/drawing/2014/main" id="{E2D45957-0F60-1D3E-D0AB-DAA482BBD8BB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0,76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35" name="Graphic 34" descr="Document">
              <a:extLst>
                <a:ext uri="{FF2B5EF4-FFF2-40B4-BE49-F238E27FC236}">
                  <a16:creationId xmlns:a16="http://schemas.microsoft.com/office/drawing/2014/main" id="{781AAA8C-39A0-0BD6-FCDC-C2140A6E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40" name="Graphic 39" descr="Customer review">
              <a:extLst>
                <a:ext uri="{FF2B5EF4-FFF2-40B4-BE49-F238E27FC236}">
                  <a16:creationId xmlns:a16="http://schemas.microsoft.com/office/drawing/2014/main" id="{44ADFA6D-4FA9-AADD-3F5E-81428CC3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41" name="Graphic 40" descr="Chat">
              <a:extLst>
                <a:ext uri="{FF2B5EF4-FFF2-40B4-BE49-F238E27FC236}">
                  <a16:creationId xmlns:a16="http://schemas.microsoft.com/office/drawing/2014/main" id="{979847EF-1A72-0394-7876-BABB17D6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43" name="Graphic 42" descr="Share">
              <a:extLst>
                <a:ext uri="{FF2B5EF4-FFF2-40B4-BE49-F238E27FC236}">
                  <a16:creationId xmlns:a16="http://schemas.microsoft.com/office/drawing/2014/main" id="{233D260E-A2E8-B539-6FE3-698C6D47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45" name="Graphic 44" descr="Grinning face with solid fill">
              <a:extLst>
                <a:ext uri="{FF2B5EF4-FFF2-40B4-BE49-F238E27FC236}">
                  <a16:creationId xmlns:a16="http://schemas.microsoft.com/office/drawing/2014/main" id="{26F0EB0D-644A-4C25-E41F-E3858D74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47" name="Graphic 46" descr="Thumbs up sign">
              <a:extLst>
                <a:ext uri="{FF2B5EF4-FFF2-40B4-BE49-F238E27FC236}">
                  <a16:creationId xmlns:a16="http://schemas.microsoft.com/office/drawing/2014/main" id="{ADC75737-0768-2C24-76F8-A64F0CEB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EA396B2-0316-0DD6-EBDD-44E6D03C4EDF}"/>
              </a:ext>
            </a:extLst>
          </p:cNvPr>
          <p:cNvSpPr/>
          <p:nvPr/>
        </p:nvSpPr>
        <p:spPr>
          <a:xfrm>
            <a:off x="5459896" y="4602117"/>
            <a:ext cx="1437038" cy="2611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51C4EA-3A3D-604F-6CA1-BF556DD5028F}"/>
              </a:ext>
            </a:extLst>
          </p:cNvPr>
          <p:cNvSpPr/>
          <p:nvPr/>
        </p:nvSpPr>
        <p:spPr>
          <a:xfrm>
            <a:off x="9462734" y="4602117"/>
            <a:ext cx="1437038" cy="261124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2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A541F-19FB-BBBC-B919-5C5A08D60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CCBE295-41C4-357F-1EB8-4C6216853777}"/>
              </a:ext>
            </a:extLst>
          </p:cNvPr>
          <p:cNvSpPr txBox="1">
            <a:spLocks/>
          </p:cNvSpPr>
          <p:nvPr/>
        </p:nvSpPr>
        <p:spPr>
          <a:xfrm>
            <a:off x="538902" y="377995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charset="0"/>
                <a:ea typeface="+mn-ea"/>
                <a:cs typeface="+mn-cs"/>
              </a:rPr>
              <a:t>THẢO LUẬN VỀ CÁC SẢN PHẨM – DỊCH VỤ CỦA TECHCOMBANK</a:t>
            </a:r>
            <a:r>
              <a:rPr lang="en-US" sz="1800" dirty="0">
                <a:solidFill>
                  <a:srgbClr val="C00000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Ngân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số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đề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cập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nhiều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nhất</a:t>
            </a:r>
            <a:r>
              <a:rPr lang="en-US" sz="1600" dirty="0">
                <a:solidFill>
                  <a:schemeClr val="tx1"/>
                </a:solidFill>
              </a:rPr>
              <a:t> nhờ </a:t>
            </a:r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chiến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dịch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Lì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xì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 TCB Mobile, </a:t>
            </a:r>
            <a:r>
              <a:rPr lang="en-US" sz="1600" dirty="0" err="1">
                <a:solidFill>
                  <a:schemeClr val="tx1"/>
                </a:solidFill>
              </a:rPr>
              <a:t>Khai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Lễ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cát</a:t>
            </a:r>
            <a:r>
              <a:rPr lang="en-US" sz="1600" dirty="0">
                <a:solidFill>
                  <a:schemeClr val="tx1"/>
                </a:solidFill>
              </a:rPr>
              <a:t>, TCB Rewind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58C402F-D683-3981-9239-0B17AB0C4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436034"/>
              </p:ext>
            </p:extLst>
          </p:nvPr>
        </p:nvGraphicFramePr>
        <p:xfrm>
          <a:off x="-6229" y="908920"/>
          <a:ext cx="5142160" cy="2107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E9E8FA-25CC-98ED-BBA0-F28967E2F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762196"/>
              </p:ext>
            </p:extLst>
          </p:nvPr>
        </p:nvGraphicFramePr>
        <p:xfrm>
          <a:off x="36988" y="2899766"/>
          <a:ext cx="4479594" cy="408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C436E66-5B48-E8B3-7C45-AA7CE18A16DE}"/>
              </a:ext>
            </a:extLst>
          </p:cNvPr>
          <p:cNvSpPr/>
          <p:nvPr/>
        </p:nvSpPr>
        <p:spPr>
          <a:xfrm>
            <a:off x="5242591" y="1113698"/>
            <a:ext cx="6598869" cy="1825906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số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xì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TCB Mobile,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Khai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lễ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đại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TCB Rewind 2022</a:t>
            </a: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Chứng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khoán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đầu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tư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TCBS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bị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phạt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405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triệu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đồng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nhiều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vi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phạm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liên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quan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trái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phiếu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doanh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nghiệp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Debit / ATM: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Thanh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toán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bằng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TCB Inspire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được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hoàn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tiền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2%</a:t>
            </a: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Tiết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kiệm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Hiểu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lầm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về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gửi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tiết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kiệm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và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mua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chứng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chỉ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quỹ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Vay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bài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đăng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về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vay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tiêu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dùng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vay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chấp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Bảo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hiểm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TCB x Manulife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liên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kết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lừa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dối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Khách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FFD29-56E3-48E8-8CA4-827F5A72FE0C}"/>
              </a:ext>
            </a:extLst>
          </p:cNvPr>
          <p:cNvSpPr txBox="1"/>
          <p:nvPr/>
        </p:nvSpPr>
        <p:spPr>
          <a:xfrm>
            <a:off x="4789103" y="3295499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xì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TCB Mobile |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Khai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lễ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đại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| TCB Rewind 2022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BECEA4-E228-575F-D8EF-18226E3D9834}"/>
              </a:ext>
            </a:extLst>
          </p:cNvPr>
          <p:cNvSpPr/>
          <p:nvPr/>
        </p:nvSpPr>
        <p:spPr>
          <a:xfrm>
            <a:off x="5095674" y="2959237"/>
            <a:ext cx="1437038" cy="2611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Positive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AC228D-8DC0-D9E9-DC90-DD96645182CF}"/>
              </a:ext>
            </a:extLst>
          </p:cNvPr>
          <p:cNvSpPr/>
          <p:nvPr/>
        </p:nvSpPr>
        <p:spPr>
          <a:xfrm>
            <a:off x="7499425" y="2959237"/>
            <a:ext cx="1437038" cy="26112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Neutral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953BBD-501F-9A05-D6B2-04EAE2332BE3}"/>
              </a:ext>
            </a:extLst>
          </p:cNvPr>
          <p:cNvCxnSpPr>
            <a:cxnSpLocks/>
          </p:cNvCxnSpPr>
          <p:nvPr/>
        </p:nvCxnSpPr>
        <p:spPr>
          <a:xfrm flipH="1">
            <a:off x="6905199" y="3251260"/>
            <a:ext cx="3" cy="3225174"/>
          </a:xfrm>
          <a:prstGeom prst="line">
            <a:avLst/>
          </a:prstGeom>
          <a:ln>
            <a:solidFill>
              <a:srgbClr val="F320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1A8DA4D-9DDB-9FBE-D63D-9BEE4ADA9767}"/>
              </a:ext>
            </a:extLst>
          </p:cNvPr>
          <p:cNvSpPr/>
          <p:nvPr/>
        </p:nvSpPr>
        <p:spPr>
          <a:xfrm>
            <a:off x="10076366" y="2959237"/>
            <a:ext cx="1437038" cy="261124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Negative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2286-8491-F4B7-0046-F36BEC44555B}"/>
              </a:ext>
            </a:extLst>
          </p:cNvPr>
          <p:cNvCxnSpPr>
            <a:cxnSpLocks/>
          </p:cNvCxnSpPr>
          <p:nvPr/>
        </p:nvCxnSpPr>
        <p:spPr>
          <a:xfrm>
            <a:off x="9579128" y="3251260"/>
            <a:ext cx="0" cy="3225174"/>
          </a:xfrm>
          <a:prstGeom prst="line">
            <a:avLst/>
          </a:prstGeom>
          <a:ln>
            <a:solidFill>
              <a:srgbClr val="F320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0B4284-10F5-C05B-0AFE-145784042C56}"/>
              </a:ext>
            </a:extLst>
          </p:cNvPr>
          <p:cNvSpPr txBox="1"/>
          <p:nvPr/>
        </p:nvSpPr>
        <p:spPr>
          <a:xfrm>
            <a:off x="9736837" y="3298438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Lỗi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app |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Khai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lễ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đại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cát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AA95B-34DE-7C30-B9FC-A5808CE1AC85}"/>
              </a:ext>
            </a:extLst>
          </p:cNvPr>
          <p:cNvSpPr txBox="1"/>
          <p:nvPr/>
        </p:nvSpPr>
        <p:spPr>
          <a:xfrm>
            <a:off x="7034281" y="3298438"/>
            <a:ext cx="2530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vụ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mở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khoản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 |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dẫn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ưu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đãi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khoản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843A56-FAD1-EFAC-523B-349CFD277BFF}"/>
              </a:ext>
            </a:extLst>
          </p:cNvPr>
          <p:cNvCxnSpPr/>
          <p:nvPr/>
        </p:nvCxnSpPr>
        <p:spPr>
          <a:xfrm>
            <a:off x="4378036" y="3713020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559672-D3AB-3838-8E59-16B804E00AD1}"/>
              </a:ext>
            </a:extLst>
          </p:cNvPr>
          <p:cNvCxnSpPr/>
          <p:nvPr/>
        </p:nvCxnSpPr>
        <p:spPr>
          <a:xfrm>
            <a:off x="4378036" y="4184078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C43A9-2409-9F1F-F3C9-F3DAF8CB8A68}"/>
              </a:ext>
            </a:extLst>
          </p:cNvPr>
          <p:cNvCxnSpPr/>
          <p:nvPr/>
        </p:nvCxnSpPr>
        <p:spPr>
          <a:xfrm>
            <a:off x="4378036" y="4585861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C99EF-A48F-3DDF-EACA-75925FBB90FE}"/>
              </a:ext>
            </a:extLst>
          </p:cNvPr>
          <p:cNvCxnSpPr/>
          <p:nvPr/>
        </p:nvCxnSpPr>
        <p:spPr>
          <a:xfrm>
            <a:off x="4378036" y="5043064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599B1F-C8C7-B94C-7044-CD4EAAB1C2CF}"/>
              </a:ext>
            </a:extLst>
          </p:cNvPr>
          <p:cNvCxnSpPr/>
          <p:nvPr/>
        </p:nvCxnSpPr>
        <p:spPr>
          <a:xfrm>
            <a:off x="4378036" y="5514122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C45A4F3-09CA-92AD-B6C8-CDFBEF05343E}"/>
              </a:ext>
            </a:extLst>
          </p:cNvPr>
          <p:cNvCxnSpPr/>
          <p:nvPr/>
        </p:nvCxnSpPr>
        <p:spPr>
          <a:xfrm>
            <a:off x="4378036" y="6082159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D048A59-FDD7-6F83-CD23-1F68E501EA6E}"/>
              </a:ext>
            </a:extLst>
          </p:cNvPr>
          <p:cNvSpPr txBox="1"/>
          <p:nvPr/>
        </p:nvSpPr>
        <p:spPr>
          <a:xfrm>
            <a:off x="4789103" y="3823598"/>
            <a:ext cx="211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No data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59778-9E30-AE7C-D254-F926A6DD7077}"/>
              </a:ext>
            </a:extLst>
          </p:cNvPr>
          <p:cNvSpPr txBox="1"/>
          <p:nvPr/>
        </p:nvSpPr>
        <p:spPr>
          <a:xfrm>
            <a:off x="9725364" y="3796974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TCB x Manulife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585AAB-748A-DFC3-F970-8435E2CEF2D6}"/>
              </a:ext>
            </a:extLst>
          </p:cNvPr>
          <p:cNvSpPr txBox="1"/>
          <p:nvPr/>
        </p:nvSpPr>
        <p:spPr>
          <a:xfrm>
            <a:off x="7065821" y="3742844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bán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hiểm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Manulife (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cập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BF9BCA-48D0-3B23-0B6F-55A5A5FBCC82}"/>
              </a:ext>
            </a:extLst>
          </p:cNvPr>
          <p:cNvSpPr txBox="1"/>
          <p:nvPr/>
        </p:nvSpPr>
        <p:spPr>
          <a:xfrm>
            <a:off x="4775245" y="4171258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Cổ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phiếu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khởi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cập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mã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7887F6-85D5-62C8-63C0-76FE1356DFD9}"/>
              </a:ext>
            </a:extLst>
          </p:cNvPr>
          <p:cNvSpPr txBox="1"/>
          <p:nvPr/>
        </p:nvSpPr>
        <p:spPr>
          <a:xfrm>
            <a:off x="9750692" y="4173395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TCBS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bị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phạt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405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triệu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|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Chứng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quỹ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F7AFDE-F23A-6E60-F060-3D7680765289}"/>
              </a:ext>
            </a:extLst>
          </p:cNvPr>
          <p:cNvSpPr txBox="1"/>
          <p:nvPr/>
        </p:nvSpPr>
        <p:spPr>
          <a:xfrm>
            <a:off x="7058657" y="4146140"/>
            <a:ext cx="250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tức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chung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thị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trường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chứng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khoán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cập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mã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816323-1BC5-985E-40D6-3B171436ACF1}"/>
              </a:ext>
            </a:extLst>
          </p:cNvPr>
          <p:cNvSpPr txBox="1"/>
          <p:nvPr/>
        </p:nvSpPr>
        <p:spPr>
          <a:xfrm>
            <a:off x="4816813" y="4656189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No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5021A7-E6DE-98CD-82DD-BDCCC104205A}"/>
              </a:ext>
            </a:extLst>
          </p:cNvPr>
          <p:cNvSpPr txBox="1"/>
          <p:nvPr/>
        </p:nvSpPr>
        <p:spPr>
          <a:xfrm>
            <a:off x="9750692" y="4590151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Bị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gọi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điện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làm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phiền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sau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mở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thẻ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4568B5-80FB-9077-4A60-109E498D8C0D}"/>
              </a:ext>
            </a:extLst>
          </p:cNvPr>
          <p:cNvSpPr txBox="1"/>
          <p:nvPr/>
        </p:nvSpPr>
        <p:spPr>
          <a:xfrm>
            <a:off x="7079676" y="4643308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mở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thẻ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06098B-D11A-CF76-9BB4-38AD336DC5C0}"/>
              </a:ext>
            </a:extLst>
          </p:cNvPr>
          <p:cNvSpPr txBox="1"/>
          <p:nvPr/>
        </p:nvSpPr>
        <p:spPr>
          <a:xfrm>
            <a:off x="9778402" y="5131478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No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1793A4-C191-8461-1E3B-9AEA513383CC}"/>
              </a:ext>
            </a:extLst>
          </p:cNvPr>
          <p:cNvSpPr txBox="1"/>
          <p:nvPr/>
        </p:nvSpPr>
        <p:spPr>
          <a:xfrm>
            <a:off x="7094805" y="5062943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vay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vốn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vay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chấp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A029A2-692C-E4DE-E465-29294BF04B1E}"/>
              </a:ext>
            </a:extLst>
          </p:cNvPr>
          <p:cNvSpPr txBox="1"/>
          <p:nvPr/>
        </p:nvSpPr>
        <p:spPr>
          <a:xfrm>
            <a:off x="4802958" y="5726400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No data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A0C3F9-2284-A878-E445-EB9CEAFD1065}"/>
              </a:ext>
            </a:extLst>
          </p:cNvPr>
          <p:cNvSpPr txBox="1"/>
          <p:nvPr/>
        </p:nvSpPr>
        <p:spPr>
          <a:xfrm>
            <a:off x="9750692" y="5673920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ATM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lỗi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CD4D29-26CA-2647-2CB5-3454F262674F}"/>
              </a:ext>
            </a:extLst>
          </p:cNvPr>
          <p:cNvSpPr txBox="1"/>
          <p:nvPr/>
        </p:nvSpPr>
        <p:spPr>
          <a:xfrm>
            <a:off x="7094804" y="5576935"/>
            <a:ext cx="2367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làm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thẻ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ATM |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dẫn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tiền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thẻ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ATM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CFEB69-E874-90E8-747B-68EF6E30A061}"/>
              </a:ext>
            </a:extLst>
          </p:cNvPr>
          <p:cNvSpPr txBox="1"/>
          <p:nvPr/>
        </p:nvSpPr>
        <p:spPr>
          <a:xfrm>
            <a:off x="4802958" y="6212371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lũy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như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ý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C0D4D9-44D3-AC58-B1B2-28A90CD0567E}"/>
              </a:ext>
            </a:extLst>
          </p:cNvPr>
          <p:cNvSpPr txBox="1"/>
          <p:nvPr/>
        </p:nvSpPr>
        <p:spPr>
          <a:xfrm>
            <a:off x="9750692" y="6215310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No data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D3CADB9-B164-A2BE-FD09-EA716F1F970A}"/>
              </a:ext>
            </a:extLst>
          </p:cNvPr>
          <p:cNvSpPr txBox="1"/>
          <p:nvPr/>
        </p:nvSpPr>
        <p:spPr>
          <a:xfrm>
            <a:off x="7079676" y="6104470"/>
            <a:ext cx="2116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kêu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gọi mở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khoản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tiết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kiệm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trực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tuyến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A27DA3C5-3A6A-F1B4-9398-9DB9EBDE3E5C}"/>
              </a:ext>
            </a:extLst>
          </p:cNvPr>
          <p:cNvCxnSpPr>
            <a:cxnSpLocks/>
          </p:cNvCxnSpPr>
          <p:nvPr/>
        </p:nvCxnSpPr>
        <p:spPr>
          <a:xfrm>
            <a:off x="692727" y="3614982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22208DC-712C-5A93-C8B7-14C51164C3C2}"/>
              </a:ext>
            </a:extLst>
          </p:cNvPr>
          <p:cNvCxnSpPr>
            <a:cxnSpLocks/>
          </p:cNvCxnSpPr>
          <p:nvPr/>
        </p:nvCxnSpPr>
        <p:spPr>
          <a:xfrm>
            <a:off x="692725" y="4086046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0DFEF0B-1E52-961F-1615-D8BAEFF73DF0}"/>
              </a:ext>
            </a:extLst>
          </p:cNvPr>
          <p:cNvCxnSpPr>
            <a:cxnSpLocks/>
          </p:cNvCxnSpPr>
          <p:nvPr/>
        </p:nvCxnSpPr>
        <p:spPr>
          <a:xfrm>
            <a:off x="692725" y="4503802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68D91E8-9051-E139-8C72-147F0F257627}"/>
              </a:ext>
            </a:extLst>
          </p:cNvPr>
          <p:cNvCxnSpPr>
            <a:cxnSpLocks/>
          </p:cNvCxnSpPr>
          <p:nvPr/>
        </p:nvCxnSpPr>
        <p:spPr>
          <a:xfrm>
            <a:off x="665020" y="4950897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8DDA5EB-459A-ABE2-19A9-11F8EA4F3032}"/>
              </a:ext>
            </a:extLst>
          </p:cNvPr>
          <p:cNvCxnSpPr>
            <a:cxnSpLocks/>
          </p:cNvCxnSpPr>
          <p:nvPr/>
        </p:nvCxnSpPr>
        <p:spPr>
          <a:xfrm>
            <a:off x="678880" y="5411847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B227044-5E56-5364-3830-C55C469136E5}"/>
              </a:ext>
            </a:extLst>
          </p:cNvPr>
          <p:cNvCxnSpPr>
            <a:cxnSpLocks/>
          </p:cNvCxnSpPr>
          <p:nvPr/>
        </p:nvCxnSpPr>
        <p:spPr>
          <a:xfrm>
            <a:off x="665030" y="5983631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9C30EC7-78A8-E54F-6C25-F5496BA8805A}"/>
              </a:ext>
            </a:extLst>
          </p:cNvPr>
          <p:cNvCxnSpPr>
            <a:cxnSpLocks/>
          </p:cNvCxnSpPr>
          <p:nvPr/>
        </p:nvCxnSpPr>
        <p:spPr>
          <a:xfrm>
            <a:off x="665019" y="6459882"/>
            <a:ext cx="3685309" cy="98038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3B1390B-0903-0F5A-E0DF-7B7DCB0DB19C}"/>
              </a:ext>
            </a:extLst>
          </p:cNvPr>
          <p:cNvCxnSpPr/>
          <p:nvPr/>
        </p:nvCxnSpPr>
        <p:spPr>
          <a:xfrm>
            <a:off x="4350328" y="6551828"/>
            <a:ext cx="777697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28D9D8-63A2-3F3C-C906-0595151244FA}"/>
              </a:ext>
            </a:extLst>
          </p:cNvPr>
          <p:cNvSpPr txBox="1"/>
          <p:nvPr/>
        </p:nvSpPr>
        <p:spPr>
          <a:xfrm>
            <a:off x="21481" y="2787462"/>
            <a:ext cx="1607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/>
              <a:t>Mẫu</a:t>
            </a:r>
            <a:r>
              <a:rPr lang="en-US" sz="1050" b="1" i="1" dirty="0"/>
              <a:t>: 66.105 buzz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D76BE-8E8A-F0E5-AD3B-DF6EF5C26C73}"/>
              </a:ext>
            </a:extLst>
          </p:cNvPr>
          <p:cNvSpPr txBox="1"/>
          <p:nvPr/>
        </p:nvSpPr>
        <p:spPr>
          <a:xfrm>
            <a:off x="4816813" y="5141006"/>
            <a:ext cx="2116096" cy="26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No data</a:t>
            </a:r>
          </a:p>
        </p:txBody>
      </p:sp>
    </p:spTree>
    <p:extLst>
      <p:ext uri="{BB962C8B-B14F-4D97-AF65-F5344CB8AC3E}">
        <p14:creationId xmlns:p14="http://schemas.microsoft.com/office/powerpoint/2010/main" val="204103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846609" y="2506170"/>
            <a:ext cx="6622480" cy="975686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PHÂN TÍCH TÁM NGÂN HÀNG ĐỐI THỦ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7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1812" y="6230273"/>
            <a:ext cx="2743200" cy="365125"/>
          </a:xfrm>
        </p:spPr>
        <p:txBody>
          <a:bodyPr/>
          <a:lstStyle/>
          <a:p>
            <a:fld id="{44162E38-966E-46A2-AC98-B05899F34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VIETCOMBANK: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VCB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vẫn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là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ngân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hàng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mang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đến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trải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nghiệm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tốt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cho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người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dùng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608409"/>
              </p:ext>
            </p:extLst>
          </p:nvPr>
        </p:nvGraphicFramePr>
        <p:xfrm>
          <a:off x="230899" y="1006307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A9E9DD-3E90-1C33-B92B-BAC55C0F8DE7}"/>
              </a:ext>
            </a:extLst>
          </p:cNvPr>
          <p:cNvSpPr txBox="1"/>
          <p:nvPr/>
        </p:nvSpPr>
        <p:spPr>
          <a:xfrm>
            <a:off x="657487" y="1606269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9763"/>
              </p:ext>
            </p:extLst>
          </p:nvPr>
        </p:nvGraphicFramePr>
        <p:xfrm>
          <a:off x="1657174" y="1013572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746C262-8DE9-5374-89F7-0FC6F24FD32F}"/>
              </a:ext>
            </a:extLst>
          </p:cNvPr>
          <p:cNvSpPr txBox="1"/>
          <p:nvPr/>
        </p:nvSpPr>
        <p:spPr>
          <a:xfrm>
            <a:off x="2137277" y="1649834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264846"/>
              </p:ext>
            </p:extLst>
          </p:nvPr>
        </p:nvGraphicFramePr>
        <p:xfrm>
          <a:off x="3356179" y="1006307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78C9700-0FDE-498F-D8BC-38AD68B965A7}"/>
              </a:ext>
            </a:extLst>
          </p:cNvPr>
          <p:cNvSpPr txBox="1"/>
          <p:nvPr/>
        </p:nvSpPr>
        <p:spPr>
          <a:xfrm>
            <a:off x="3918793" y="1636656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6" y="736574"/>
            <a:ext cx="4768512" cy="276999"/>
          </a:xfrm>
          <a:prstGeom prst="rect">
            <a:avLst/>
          </a:prstGeom>
          <a:solidFill>
            <a:srgbClr val="005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>
            <a:cxnSpLocks/>
          </p:cNvCxnSpPr>
          <p:nvPr/>
        </p:nvCxnSpPr>
        <p:spPr>
          <a:xfrm>
            <a:off x="3328513" y="2206064"/>
            <a:ext cx="0" cy="2621795"/>
          </a:xfrm>
          <a:prstGeom prst="line">
            <a:avLst/>
          </a:prstGeom>
          <a:ln>
            <a:solidFill>
              <a:srgbClr val="005D3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72F158-3E54-41B1-A77C-E75D1A52410C}"/>
              </a:ext>
            </a:extLst>
          </p:cNvPr>
          <p:cNvSpPr txBox="1"/>
          <p:nvPr/>
        </p:nvSpPr>
        <p:spPr>
          <a:xfrm>
            <a:off x="87580" y="2263311"/>
            <a:ext cx="1572178" cy="266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Gửi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lời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chúc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mừng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năm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mới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tới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VCB</a:t>
            </a:r>
            <a:endParaRPr lang="en-US" sz="1050" dirty="0">
              <a:solidFill>
                <a:srgbClr val="00206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Hưởng ứng minigame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VCB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đạt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mức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lợi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nhuận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cao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nhất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hệ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thống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endParaRPr lang="en-US" sz="1050" dirty="0">
              <a:solidFill>
                <a:srgbClr val="00206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Muốn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mở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tài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VCB,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khen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app tốt –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tiện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lợi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–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dễ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sử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dụng</a:t>
            </a:r>
            <a:endParaRPr lang="en-US" sz="105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Nhân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viên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nhiệt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tình</a:t>
            </a:r>
            <a:endParaRPr lang="en-US" sz="105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+…….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F4D07-DD8B-DB8B-2E25-07C746FA373A}"/>
              </a:ext>
            </a:extLst>
          </p:cNvPr>
          <p:cNvSpPr txBox="1"/>
          <p:nvPr/>
        </p:nvSpPr>
        <p:spPr>
          <a:xfrm>
            <a:off x="1763939" y="2305294"/>
            <a:ext cx="1522170" cy="256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Phí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SMS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thay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đổi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do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nhà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mạng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tăng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phí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từ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Một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số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khác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cũng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áp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dụng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phí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SMS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tương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tự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Phí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SMS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của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hơn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nhiều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với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phí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SMS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Hỏi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cách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hủy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SMS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đăng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ký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OTP alert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+……,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1A958-C7B9-C259-579E-8FB95C8A8EA2}"/>
              </a:ext>
            </a:extLst>
          </p:cNvPr>
          <p:cNvSpPr txBox="1"/>
          <p:nvPr/>
        </p:nvSpPr>
        <p:spPr>
          <a:xfrm>
            <a:off x="3344452" y="2315830"/>
            <a:ext cx="1760083" cy="204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rút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tiền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tại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cây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ATM;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app/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chuyển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endParaRPr lang="en-US" sz="1050" dirty="0">
              <a:solidFill>
                <a:srgbClr val="FFC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Mất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tiền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trong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TK VCB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Thái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độ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nhân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viên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tốt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VCB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phủi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trách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nhiệm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khi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Khách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thông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báo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mất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tiền</a:t>
            </a:r>
            <a:endParaRPr lang="en-US" sz="1050" dirty="0">
              <a:solidFill>
                <a:srgbClr val="FFC00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799935" y="739071"/>
            <a:ext cx="4119368" cy="276999"/>
          </a:xfrm>
          <a:prstGeom prst="rect">
            <a:avLst/>
          </a:prstGeom>
          <a:solidFill>
            <a:srgbClr val="005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7832221" y="2933574"/>
            <a:ext cx="4556424" cy="107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sôi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nổi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vào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những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ngày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cận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tết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Nguyên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+ 19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/1: Minigame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mắt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hái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lộc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rinh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quà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năm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mới</a:t>
            </a:r>
            <a:endParaRPr lang="en-US" sz="105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16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/1: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Chuyển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nhầm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tiền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vào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tài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Vietcombank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+ 13/1: Ưu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đãi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2,1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triệu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đồng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mở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Vietcombank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trên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VNPay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5029993"/>
            <a:ext cx="11839364" cy="276999"/>
          </a:xfrm>
          <a:prstGeom prst="rect">
            <a:avLst/>
          </a:prstGeom>
          <a:solidFill>
            <a:srgbClr val="005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409701" y="2891949"/>
            <a:ext cx="2025570" cy="1635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giá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Tỷ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lệ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tiêu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cực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ở mức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thấp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vấn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đề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thường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gặp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với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VCB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triển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khai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chiến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dịch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Tết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đặc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biệt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chủ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yếu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đến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từ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FB.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phản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ánh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của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người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dùng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tập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nhiều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ở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FB cá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nhân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fanpage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736574"/>
            <a:ext cx="1958441" cy="276999"/>
          </a:xfrm>
          <a:prstGeom prst="rect">
            <a:avLst/>
          </a:prstGeom>
          <a:solidFill>
            <a:srgbClr val="005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/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3770788-93C3-43FD-4D34-7418DD6F2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792111"/>
              </p:ext>
            </p:extLst>
          </p:nvPr>
        </p:nvGraphicFramePr>
        <p:xfrm>
          <a:off x="7664402" y="1006306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/>
        </p:nvGraphicFramePr>
        <p:xfrm>
          <a:off x="7090716" y="5101940"/>
          <a:ext cx="2219960" cy="174498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335150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739395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184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u="none" strike="noStrike">
                          <a:solidFill>
                            <a:srgbClr val="3C8DBC"/>
                          </a:solidFill>
                          <a:effectLst/>
                          <a:hlinkClick r:id="rId8"/>
                        </a:rPr>
                        <a:t>Đoàn Thúy Phương</a:t>
                      </a:r>
                      <a:endParaRPr lang="vi-VN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11406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9"/>
                        </a:rPr>
                        <a:t>Duong Nguyen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10672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0"/>
                        </a:rPr>
                        <a:t>Pham Cuong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9959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1"/>
                        </a:rPr>
                        <a:t>Lâm Minh Chánh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4879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2"/>
                        </a:rPr>
                        <a:t>Nguyễn Vân Anh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4515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/>
        </p:nvGraphicFramePr>
        <p:xfrm>
          <a:off x="9324953" y="5106566"/>
          <a:ext cx="2271988" cy="174498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434348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692225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08658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</a:t>
                      </a:r>
                      <a:r>
                        <a:rPr lang="en-US" sz="900" dirty="0" err="1">
                          <a:solidFill>
                            <a:srgbClr val="FFFFFF"/>
                          </a:solidFill>
                          <a:effectLst/>
                        </a:rPr>
                        <a:t>Fanpage</a:t>
                      </a:r>
                      <a:endParaRPr lang="en-US" sz="9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33706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3"/>
                        </a:rPr>
                        <a:t>Vietcombank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156025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4"/>
                        </a:rPr>
                        <a:t>Thích Nguyên An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55720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5"/>
                        </a:rPr>
                        <a:t>Forever Wheelechair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32509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hlinkClick r:id="rId16"/>
                        </a:rPr>
                        <a:t>Bankers có gì vui ?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11629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72AFD2"/>
                          </a:solidFill>
                          <a:effectLst/>
                          <a:hlinkClick r:id="rId17"/>
                        </a:rPr>
                        <a:t>U&amp;Bank</a:t>
                      </a:r>
                      <a:endParaRPr lang="en-US" sz="9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5820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BDC130-F601-16B9-1D31-A8FFBA27D580}"/>
              </a:ext>
            </a:extLst>
          </p:cNvPr>
          <p:cNvCxnSpPr>
            <a:cxnSpLocks/>
          </p:cNvCxnSpPr>
          <p:nvPr/>
        </p:nvCxnSpPr>
        <p:spPr>
          <a:xfrm>
            <a:off x="1726323" y="2219939"/>
            <a:ext cx="0" cy="2621795"/>
          </a:xfrm>
          <a:prstGeom prst="line">
            <a:avLst/>
          </a:prstGeom>
          <a:ln>
            <a:solidFill>
              <a:srgbClr val="005D3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9F04F-CF2A-D6DB-73C6-77ECB03528A2}"/>
              </a:ext>
            </a:extLst>
          </p:cNvPr>
          <p:cNvGrpSpPr/>
          <p:nvPr/>
        </p:nvGrpSpPr>
        <p:grpSpPr>
          <a:xfrm>
            <a:off x="5406123" y="1033101"/>
            <a:ext cx="2041139" cy="1804495"/>
            <a:chOff x="419805" y="1663150"/>
            <a:chExt cx="2577370" cy="26527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C21984-056E-6205-F2BA-EEA2B554D561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53404C8-7DEE-387E-6CD2-E9488B9D7437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005D3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1A4A84F-0DE7-63A3-9C88-80CC80AFB4A9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5" name="TextBox 23">
                  <a:extLst>
                    <a:ext uri="{FF2B5EF4-FFF2-40B4-BE49-F238E27FC236}">
                      <a16:creationId xmlns:a16="http://schemas.microsoft.com/office/drawing/2014/main" id="{8E0AC521-EAE0-ED17-3C06-AB9C02D92FC4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10.676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6" name="TextBox 23">
                  <a:extLst>
                    <a:ext uri="{FF2B5EF4-FFF2-40B4-BE49-F238E27FC236}">
                      <a16:creationId xmlns:a16="http://schemas.microsoft.com/office/drawing/2014/main" id="{D7789AF6-016F-22B2-208F-AD48A4DBCFD7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7" name="TextBox 23">
                  <a:extLst>
                    <a:ext uri="{FF2B5EF4-FFF2-40B4-BE49-F238E27FC236}">
                      <a16:creationId xmlns:a16="http://schemas.microsoft.com/office/drawing/2014/main" id="{8106E0B1-9A84-89AD-47F2-106F2A9722F7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D41969D2-392C-9212-6F44-1BF663DE33B5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6DFD7FB6-CB7E-06FA-0091-4A64967B902B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82.163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31051924-D371-C9EA-FB69-E58005576656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27.186</a:t>
                  </a: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57C66F85-D1E0-8FDE-66B2-C370B558DA68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13330098-2B7A-3A6C-C4B3-FFE5BFE0A13E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924.840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707FABE6-53EF-4C35-256E-875B9DF2793E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DD203EB6-9F2A-B37C-CD61-D9B9B5B6CD39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92.839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1702A4D-8851-FD35-7466-E747E6EC6B57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23">
                  <a:extLst>
                    <a:ext uri="{FF2B5EF4-FFF2-40B4-BE49-F238E27FC236}">
                      <a16:creationId xmlns:a16="http://schemas.microsoft.com/office/drawing/2014/main" id="{55FB8DD8-AA7A-BB21-D24E-5AB677964F34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0,73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FA376A2B-A28B-1D61-C906-13D9066B0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19" name="Graphic 18" descr="Customer review">
              <a:extLst>
                <a:ext uri="{FF2B5EF4-FFF2-40B4-BE49-F238E27FC236}">
                  <a16:creationId xmlns:a16="http://schemas.microsoft.com/office/drawing/2014/main" id="{8A02B4F4-A7F9-0065-FAA1-25EF1781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29" name="Graphic 28" descr="Chat">
              <a:extLst>
                <a:ext uri="{FF2B5EF4-FFF2-40B4-BE49-F238E27FC236}">
                  <a16:creationId xmlns:a16="http://schemas.microsoft.com/office/drawing/2014/main" id="{0A4DE658-72E3-98DE-030C-6923BB382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30" name="Graphic 29" descr="Share">
              <a:extLst>
                <a:ext uri="{FF2B5EF4-FFF2-40B4-BE49-F238E27FC236}">
                  <a16:creationId xmlns:a16="http://schemas.microsoft.com/office/drawing/2014/main" id="{C01036E4-B1A6-372A-E862-E10DB56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33" name="Graphic 32" descr="Grinning face with solid fill">
              <a:extLst>
                <a:ext uri="{FF2B5EF4-FFF2-40B4-BE49-F238E27FC236}">
                  <a16:creationId xmlns:a16="http://schemas.microsoft.com/office/drawing/2014/main" id="{75E8E600-8E20-4F98-1DA4-C1B95CCA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35" name="Graphic 34" descr="Thumbs up sign">
              <a:extLst>
                <a:ext uri="{FF2B5EF4-FFF2-40B4-BE49-F238E27FC236}">
                  <a16:creationId xmlns:a16="http://schemas.microsoft.com/office/drawing/2014/main" id="{CBCDC003-6402-B9BE-542D-460F31BE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71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52071"/>
            <a:ext cx="11531361" cy="3998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VPBANK: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Thảo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luận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diễn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ra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sôi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nổi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trong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tháng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nhờ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lồng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ghép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các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sự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kiện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dễ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thu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hút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người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dùng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vào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thông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điệp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như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: AFF Cup,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Tết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nguyên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đán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72309"/>
              </p:ext>
            </p:extLst>
          </p:nvPr>
        </p:nvGraphicFramePr>
        <p:xfrm>
          <a:off x="245647" y="1271772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361020"/>
              </p:ext>
            </p:extLst>
          </p:nvPr>
        </p:nvGraphicFramePr>
        <p:xfrm>
          <a:off x="1996380" y="1279037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16900"/>
              </p:ext>
            </p:extLst>
          </p:nvPr>
        </p:nvGraphicFramePr>
        <p:xfrm>
          <a:off x="3695385" y="1271772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15584" y="1002039"/>
            <a:ext cx="5059980" cy="276999"/>
          </a:xfrm>
          <a:prstGeom prst="rect">
            <a:avLst/>
          </a:prstGeom>
          <a:solidFill>
            <a:srgbClr val="0195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66B564-0473-7240-35E6-E914141E228C}"/>
              </a:ext>
            </a:extLst>
          </p:cNvPr>
          <p:cNvCxnSpPr>
            <a:cxnSpLocks/>
          </p:cNvCxnSpPr>
          <p:nvPr/>
        </p:nvCxnSpPr>
        <p:spPr>
          <a:xfrm>
            <a:off x="2037774" y="2505299"/>
            <a:ext cx="0" cy="2554191"/>
          </a:xfrm>
          <a:prstGeom prst="line">
            <a:avLst/>
          </a:prstGeom>
          <a:ln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>
            <a:cxnSpLocks/>
          </p:cNvCxnSpPr>
          <p:nvPr/>
        </p:nvCxnSpPr>
        <p:spPr>
          <a:xfrm>
            <a:off x="3667719" y="2471529"/>
            <a:ext cx="0" cy="2587961"/>
          </a:xfrm>
          <a:prstGeom prst="line">
            <a:avLst/>
          </a:prstGeom>
          <a:ln>
            <a:solidFill>
              <a:srgbClr val="01954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72F158-3E54-41B1-A77C-E75D1A52410C}"/>
              </a:ext>
            </a:extLst>
          </p:cNvPr>
          <p:cNvSpPr txBox="1"/>
          <p:nvPr/>
        </p:nvSpPr>
        <p:spPr>
          <a:xfrm>
            <a:off x="53464" y="2501239"/>
            <a:ext cx="1876967" cy="239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Hưởng ứng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minigame dự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đoán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tỷ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số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bóng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AFF Cup 2022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inigame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Tết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Hưởng ứng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chương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trình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ưu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đãi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nhân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dịp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năm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mới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vi-VN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VPBank dẫn đầu thị trường về vốn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Cake by VPB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mắt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thẻ</a:t>
            </a:r>
            <a:r>
              <a:rPr lang="en-US" sz="105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Younique</a:t>
            </a:r>
            <a:endParaRPr lang="en-US" sz="105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Chương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trình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“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Trao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thịnh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vượng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–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Fasst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lì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xì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F4D07-DD8B-DB8B-2E25-07C746FA373A}"/>
              </a:ext>
            </a:extLst>
          </p:cNvPr>
          <p:cNvSpPr txBox="1"/>
          <p:nvPr/>
        </p:nvSpPr>
        <p:spPr>
          <a:xfrm>
            <a:off x="2164983" y="2584936"/>
            <a:ext cx="1560967" cy="177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bình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đề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cập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đến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thương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hiệu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dịch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vụ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icon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biểu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lộ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cảm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xúc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Hỏi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cách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hủy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SMS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đăng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ký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OTP alert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+……,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1A958-C7B9-C259-579E-8FB95C8A8EA2}"/>
              </a:ext>
            </a:extLst>
          </p:cNvPr>
          <p:cNvSpPr txBox="1"/>
          <p:nvPr/>
        </p:nvSpPr>
        <p:spPr>
          <a:xfrm>
            <a:off x="3683658" y="2581295"/>
            <a:ext cx="1822227" cy="178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app/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chuyển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endParaRPr lang="en-US" sz="1050" dirty="0">
              <a:solidFill>
                <a:srgbClr val="FFC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hài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lòng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về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chất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lượng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dịch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vụ</a:t>
            </a:r>
            <a:endParaRPr lang="en-US" sz="1050" dirty="0">
              <a:solidFill>
                <a:srgbClr val="FFC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Bị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mất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tiền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trong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tài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khoản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VPBank</a:t>
            </a:r>
            <a:endParaRPr lang="en-US" sz="1050" dirty="0">
              <a:solidFill>
                <a:srgbClr val="FFC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đồng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tình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với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phát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biểu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của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TGĐ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số</a:t>
            </a:r>
            <a:r>
              <a:rPr lang="en-US" sz="1050" dirty="0">
                <a:solidFill>
                  <a:srgbClr val="FFC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VPB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950895" y="1002039"/>
            <a:ext cx="4119368" cy="276999"/>
          </a:xfrm>
          <a:prstGeom prst="rect">
            <a:avLst/>
          </a:prstGeom>
          <a:solidFill>
            <a:srgbClr val="0195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8043829" y="3251200"/>
            <a:ext cx="41193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+ </a:t>
            </a:r>
            <a:r>
              <a:rPr lang="en-US" sz="1050" dirty="0"/>
              <a:t>Dự </a:t>
            </a:r>
            <a:r>
              <a:rPr lang="en-US" sz="1050" dirty="0" err="1"/>
              <a:t>đoán</a:t>
            </a:r>
            <a:r>
              <a:rPr lang="en-US" sz="1050" dirty="0"/>
              <a:t> </a:t>
            </a:r>
            <a:r>
              <a:rPr lang="en-US" sz="1050" dirty="0" err="1"/>
              <a:t>tỷ</a:t>
            </a:r>
            <a:r>
              <a:rPr lang="en-US" sz="1050" dirty="0"/>
              <a:t> </a:t>
            </a:r>
            <a:r>
              <a:rPr lang="en-US" sz="1050" dirty="0" err="1"/>
              <a:t>số</a:t>
            </a:r>
            <a:r>
              <a:rPr lang="en-US" sz="1050" dirty="0"/>
              <a:t> </a:t>
            </a:r>
            <a:r>
              <a:rPr lang="en-US" sz="1050" dirty="0" err="1"/>
              <a:t>bóng</a:t>
            </a:r>
            <a:r>
              <a:rPr lang="en-US" sz="1050" dirty="0"/>
              <a:t> </a:t>
            </a:r>
            <a:r>
              <a:rPr lang="en-US" sz="1050" dirty="0" err="1"/>
              <a:t>đá</a:t>
            </a:r>
            <a:r>
              <a:rPr lang="en-US" sz="1050" dirty="0"/>
              <a:t> (5/1, 7/1, 15/1)</a:t>
            </a:r>
          </a:p>
          <a:p>
            <a:r>
              <a:rPr lang="en-US" sz="1050" dirty="0"/>
              <a:t>+ </a:t>
            </a:r>
            <a:r>
              <a:rPr lang="en-US" sz="1050" dirty="0" err="1"/>
              <a:t>Chúc</a:t>
            </a:r>
            <a:r>
              <a:rPr lang="en-US" sz="1050" dirty="0"/>
              <a:t> </a:t>
            </a:r>
            <a:r>
              <a:rPr lang="en-US" sz="1050" dirty="0" err="1"/>
              <a:t>tết</a:t>
            </a:r>
            <a:r>
              <a:rPr lang="en-US" sz="1050" dirty="0"/>
              <a:t> hay </a:t>
            </a:r>
            <a:r>
              <a:rPr lang="en-US" sz="1050" dirty="0" err="1"/>
              <a:t>gieo</a:t>
            </a:r>
            <a:r>
              <a:rPr lang="en-US" sz="1050" dirty="0"/>
              <a:t> </a:t>
            </a:r>
            <a:r>
              <a:rPr lang="en-US" sz="1050" dirty="0" err="1"/>
              <a:t>quẻ</a:t>
            </a:r>
            <a:r>
              <a:rPr lang="en-US" sz="1050" dirty="0"/>
              <a:t> may (22/1)</a:t>
            </a:r>
          </a:p>
          <a:p>
            <a:r>
              <a:rPr lang="en-US" sz="1050" dirty="0"/>
              <a:t>+ Phát </a:t>
            </a:r>
            <a:r>
              <a:rPr lang="en-US" sz="1050" dirty="0" err="1"/>
              <a:t>biểu</a:t>
            </a:r>
            <a:r>
              <a:rPr lang="en-US" sz="1050" dirty="0"/>
              <a:t> </a:t>
            </a:r>
            <a:r>
              <a:rPr lang="en-US" sz="1050" dirty="0" err="1"/>
              <a:t>của</a:t>
            </a:r>
            <a:r>
              <a:rPr lang="en-US" sz="1050" dirty="0"/>
              <a:t> TGĐ </a:t>
            </a:r>
            <a:r>
              <a:rPr lang="en-US" sz="1050" dirty="0" err="1"/>
              <a:t>Ngân</a:t>
            </a:r>
            <a:r>
              <a:rPr lang="en-US" sz="1050" dirty="0"/>
              <a:t> </a:t>
            </a:r>
            <a:r>
              <a:rPr lang="en-US" sz="1050" dirty="0" err="1"/>
              <a:t>hàng</a:t>
            </a:r>
            <a:r>
              <a:rPr lang="en-US" sz="1050" dirty="0"/>
              <a:t> </a:t>
            </a:r>
            <a:r>
              <a:rPr lang="en-US" sz="1050" dirty="0" err="1"/>
              <a:t>số</a:t>
            </a:r>
            <a:r>
              <a:rPr lang="en-US" sz="1050" dirty="0"/>
              <a:t> VPB (5/1)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5029993"/>
            <a:ext cx="11839364" cy="276999"/>
          </a:xfrm>
          <a:prstGeom prst="rect">
            <a:avLst/>
          </a:prstGeom>
          <a:solidFill>
            <a:srgbClr val="0195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715835" y="3222697"/>
            <a:ext cx="1979570" cy="9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giá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chủ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yếu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đến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từ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Fanpage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VPB 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nhờ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người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dùng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hưởng ứng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tích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cực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minigame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chương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trình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ưu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đãi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765133" y="1002039"/>
            <a:ext cx="1958441" cy="276999"/>
          </a:xfrm>
          <a:prstGeom prst="rect">
            <a:avLst/>
          </a:prstGeom>
          <a:solidFill>
            <a:srgbClr val="0195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/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/>
        </p:nvGraphicFramePr>
        <p:xfrm>
          <a:off x="7090716" y="5101940"/>
          <a:ext cx="2219960" cy="182118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335150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739395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223276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35504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234257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Phuong Ngo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6949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234257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8"/>
                        </a:rPr>
                        <a:t>Pham Thuy Duong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6586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234257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9"/>
                        </a:rPr>
                        <a:t>Đoàn Thúy Phương</a:t>
                      </a:r>
                      <a:endParaRPr lang="vi-VN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5838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234257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0"/>
                        </a:rPr>
                        <a:t>Huyền Trang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4462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234257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1"/>
                        </a:rPr>
                        <a:t>Nhat Dan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4233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67880"/>
              </p:ext>
            </p:extLst>
          </p:nvPr>
        </p:nvGraphicFramePr>
        <p:xfrm>
          <a:off x="9324952" y="5106567"/>
          <a:ext cx="2830059" cy="1830842"/>
        </p:xfrm>
        <a:graphic>
          <a:graphicData uri="http://schemas.openxmlformats.org/drawingml/2006/table">
            <a:tbl>
              <a:tblPr/>
              <a:tblGrid>
                <a:gridCol w="181134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614496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1034429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19908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FFFFF"/>
                          </a:solidFill>
                          <a:effectLst/>
                        </a:rPr>
                        <a:t>Facebook - Fanpage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303032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183771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 dirty="0" err="1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2"/>
                        </a:rPr>
                        <a:t>VPBank</a:t>
                      </a:r>
                      <a:endParaRPr lang="en-US" sz="9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402808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183771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3"/>
                        </a:rPr>
                        <a:t>Übank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21751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9403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4"/>
                        </a:rPr>
                        <a:t>Big Song Big Deal - Bài Hát Hay Nhất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11404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183771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5"/>
                        </a:rPr>
                        <a:t>Trung tâm Tin tức VTV24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10805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183771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6"/>
                        </a:rPr>
                        <a:t>Tạp Chí Doanh Nhân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9826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CA1F8B-ED4F-2C6B-3FE6-117A6C71E4C1}"/>
              </a:ext>
            </a:extLst>
          </p:cNvPr>
          <p:cNvSpPr txBox="1"/>
          <p:nvPr/>
        </p:nvSpPr>
        <p:spPr>
          <a:xfrm>
            <a:off x="656995" y="1849126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7BFA1-C68D-73FF-D568-07289B0F452C}"/>
              </a:ext>
            </a:extLst>
          </p:cNvPr>
          <p:cNvSpPr txBox="1"/>
          <p:nvPr/>
        </p:nvSpPr>
        <p:spPr>
          <a:xfrm>
            <a:off x="2506963" y="1892691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41CC8C-C9E6-12CE-C86F-AAAECB36E30B}"/>
              </a:ext>
            </a:extLst>
          </p:cNvPr>
          <p:cNvSpPr txBox="1"/>
          <p:nvPr/>
        </p:nvSpPr>
        <p:spPr>
          <a:xfrm>
            <a:off x="4257999" y="1879513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2532D7-DAF6-A794-C2F3-80A8BCFB7055}"/>
              </a:ext>
            </a:extLst>
          </p:cNvPr>
          <p:cNvGrpSpPr/>
          <p:nvPr/>
        </p:nvGrpSpPr>
        <p:grpSpPr>
          <a:xfrm>
            <a:off x="5709412" y="1302744"/>
            <a:ext cx="2041139" cy="1804495"/>
            <a:chOff x="419805" y="1663150"/>
            <a:chExt cx="2577370" cy="265271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F133E0-FAD3-EC1A-97D6-84192734AE66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98097A9-00E4-1104-6027-8835F48E35ED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005D3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5F6BC49-60B8-7256-61A8-832819665DE7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6655C1D8-78E7-E2B3-A33F-43751C065485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7.462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0A0B71C4-96DE-E38F-AAFD-6CA3604BB474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08FF6932-CB45-A622-F44E-3F72A473086E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A68FBD75-EFDF-D5BE-1393-71AD08ABAD9E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3EA98784-9FD0-FDEA-C7AF-F967414E83D3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117.899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017813A3-8F83-A70E-CDB1-543AC5791F38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12.660</a:t>
                  </a:r>
                </a:p>
              </p:txBody>
            </p:sp>
            <p:sp>
              <p:nvSpPr>
                <p:cNvPr id="76" name="TextBox 23">
                  <a:extLst>
                    <a:ext uri="{FF2B5EF4-FFF2-40B4-BE49-F238E27FC236}">
                      <a16:creationId xmlns:a16="http://schemas.microsoft.com/office/drawing/2014/main" id="{6774FEF8-37F2-FB3E-7439-F0F360EC587B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23">
                  <a:extLst>
                    <a:ext uri="{FF2B5EF4-FFF2-40B4-BE49-F238E27FC236}">
                      <a16:creationId xmlns:a16="http://schemas.microsoft.com/office/drawing/2014/main" id="{F77DE2D1-DF13-4278-C56C-80A4CCA0E08E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408.318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8" name="TextBox 23">
                  <a:extLst>
                    <a:ext uri="{FF2B5EF4-FFF2-40B4-BE49-F238E27FC236}">
                      <a16:creationId xmlns:a16="http://schemas.microsoft.com/office/drawing/2014/main" id="{4C0E912D-6351-6B76-727A-D254367BC948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9" name="TextBox 23">
                  <a:extLst>
                    <a:ext uri="{FF2B5EF4-FFF2-40B4-BE49-F238E27FC236}">
                      <a16:creationId xmlns:a16="http://schemas.microsoft.com/office/drawing/2014/main" id="{1F87DC58-1163-CFEA-92DF-C3E79AAD9DC1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125,361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976D30B-38B7-8144-1088-31B35D285D73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1" name="TextBox 23">
                  <a:extLst>
                    <a:ext uri="{FF2B5EF4-FFF2-40B4-BE49-F238E27FC236}">
                      <a16:creationId xmlns:a16="http://schemas.microsoft.com/office/drawing/2014/main" id="{2EE1FF6B-6388-1E29-629B-2486217AF363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0.68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33" name="Graphic 32" descr="Document">
              <a:extLst>
                <a:ext uri="{FF2B5EF4-FFF2-40B4-BE49-F238E27FC236}">
                  <a16:creationId xmlns:a16="http://schemas.microsoft.com/office/drawing/2014/main" id="{0CE4AB99-CE5E-CA3A-3EEE-871D0C2D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63" name="Graphic 62" descr="Customer review">
              <a:extLst>
                <a:ext uri="{FF2B5EF4-FFF2-40B4-BE49-F238E27FC236}">
                  <a16:creationId xmlns:a16="http://schemas.microsoft.com/office/drawing/2014/main" id="{C9843B4D-E658-639E-3E09-DE7A00DD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64" name="Graphic 63" descr="Chat">
              <a:extLst>
                <a:ext uri="{FF2B5EF4-FFF2-40B4-BE49-F238E27FC236}">
                  <a16:creationId xmlns:a16="http://schemas.microsoft.com/office/drawing/2014/main" id="{6BE49817-E45B-D290-4B54-3A0CA4C13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65" name="Graphic 64" descr="Share">
              <a:extLst>
                <a:ext uri="{FF2B5EF4-FFF2-40B4-BE49-F238E27FC236}">
                  <a16:creationId xmlns:a16="http://schemas.microsoft.com/office/drawing/2014/main" id="{1E09BB34-AD70-835F-4F91-13E11508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66" name="Graphic 65" descr="Grinning face with solid fill">
              <a:extLst>
                <a:ext uri="{FF2B5EF4-FFF2-40B4-BE49-F238E27FC236}">
                  <a16:creationId xmlns:a16="http://schemas.microsoft.com/office/drawing/2014/main" id="{E688188E-C44D-DD75-68E0-2CEE8E6E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67" name="Graphic 66" descr="Thumbs up sign">
              <a:extLst>
                <a:ext uri="{FF2B5EF4-FFF2-40B4-BE49-F238E27FC236}">
                  <a16:creationId xmlns:a16="http://schemas.microsoft.com/office/drawing/2014/main" id="{F0DC02F7-FA2A-098E-38DF-CFCFDD74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graphicFrame>
        <p:nvGraphicFramePr>
          <p:cNvPr id="83" name="Chart 82">
            <a:extLst>
              <a:ext uri="{FF2B5EF4-FFF2-40B4-BE49-F238E27FC236}">
                <a16:creationId xmlns:a16="http://schemas.microsoft.com/office/drawing/2014/main" id="{62B8564E-EA62-1706-8C63-917F2318F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722349"/>
              </p:ext>
            </p:extLst>
          </p:nvPr>
        </p:nvGraphicFramePr>
        <p:xfrm>
          <a:off x="7801098" y="1341152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</p:spTree>
    <p:extLst>
      <p:ext uri="{BB962C8B-B14F-4D97-AF65-F5344CB8AC3E}">
        <p14:creationId xmlns:p14="http://schemas.microsoft.com/office/powerpoint/2010/main" val="38833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425811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MSB: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Đạt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chỉ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số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cảm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xúc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cao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nhất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Fanpage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chiếm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tỷ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trọng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lớn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lượng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thảo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luận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về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MSB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199539"/>
              </p:ext>
            </p:extLst>
          </p:nvPr>
        </p:nvGraphicFramePr>
        <p:xfrm>
          <a:off x="230899" y="1242275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891889"/>
              </p:ext>
            </p:extLst>
          </p:nvPr>
        </p:nvGraphicFramePr>
        <p:xfrm>
          <a:off x="1848898" y="1222425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858600"/>
              </p:ext>
            </p:extLst>
          </p:nvPr>
        </p:nvGraphicFramePr>
        <p:xfrm>
          <a:off x="3562651" y="1242275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5" y="957794"/>
            <a:ext cx="4815935" cy="276999"/>
          </a:xfrm>
          <a:prstGeom prst="rect">
            <a:avLst/>
          </a:prstGeom>
          <a:solidFill>
            <a:srgbClr val="EC3B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66B564-0473-7240-35E6-E914141E228C}"/>
              </a:ext>
            </a:extLst>
          </p:cNvPr>
          <p:cNvCxnSpPr>
            <a:cxnSpLocks/>
          </p:cNvCxnSpPr>
          <p:nvPr/>
        </p:nvCxnSpPr>
        <p:spPr>
          <a:xfrm>
            <a:off x="1831300" y="2475802"/>
            <a:ext cx="0" cy="2626138"/>
          </a:xfrm>
          <a:prstGeom prst="line">
            <a:avLst/>
          </a:prstGeom>
          <a:ln>
            <a:solidFill>
              <a:srgbClr val="EC3B0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>
            <a:cxnSpLocks/>
          </p:cNvCxnSpPr>
          <p:nvPr/>
        </p:nvCxnSpPr>
        <p:spPr>
          <a:xfrm>
            <a:off x="3505489" y="2442032"/>
            <a:ext cx="0" cy="2587961"/>
          </a:xfrm>
          <a:prstGeom prst="line">
            <a:avLst/>
          </a:prstGeom>
          <a:ln>
            <a:solidFill>
              <a:srgbClr val="EC3B0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936147" y="972542"/>
            <a:ext cx="4119368" cy="276999"/>
          </a:xfrm>
          <a:prstGeom prst="rect">
            <a:avLst/>
          </a:prstGeom>
          <a:solidFill>
            <a:srgbClr val="EC3B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8200696" y="3231772"/>
            <a:ext cx="358234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Định</a:t>
            </a:r>
            <a:r>
              <a:rPr lang="en-US" sz="1050" dirty="0"/>
              <a:t> </a:t>
            </a:r>
            <a:r>
              <a:rPr lang="en-US" sz="1050" dirty="0" err="1"/>
              <a:t>nghĩa</a:t>
            </a:r>
            <a:r>
              <a:rPr lang="en-US" sz="1050" dirty="0"/>
              <a:t> </a:t>
            </a:r>
            <a:r>
              <a:rPr lang="en-US" sz="1050" dirty="0" err="1"/>
              <a:t>Tết</a:t>
            </a:r>
            <a:r>
              <a:rPr lang="en-US" sz="1050" dirty="0"/>
              <a:t> </a:t>
            </a:r>
            <a:r>
              <a:rPr lang="en-US" sz="1050" dirty="0" err="1"/>
              <a:t>thật</a:t>
            </a:r>
            <a:r>
              <a:rPr lang="en-US" sz="1050" dirty="0"/>
              <a:t> – </a:t>
            </a:r>
            <a:r>
              <a:rPr lang="en-US" sz="1050" dirty="0" err="1"/>
              <a:t>Rộn</a:t>
            </a:r>
            <a:r>
              <a:rPr lang="en-US" sz="1050" dirty="0"/>
              <a:t> </a:t>
            </a:r>
            <a:r>
              <a:rPr lang="en-US" sz="1050" dirty="0" err="1"/>
              <a:t>ràng</a:t>
            </a:r>
            <a:r>
              <a:rPr lang="en-US" sz="1050" dirty="0"/>
              <a:t> </a:t>
            </a:r>
            <a:r>
              <a:rPr lang="en-US" sz="1050" dirty="0" err="1"/>
              <a:t>quà</a:t>
            </a:r>
            <a:r>
              <a:rPr lang="en-US" sz="1050" dirty="0"/>
              <a:t> </a:t>
            </a:r>
            <a:r>
              <a:rPr lang="en-US" sz="1050" dirty="0" err="1"/>
              <a:t>chất</a:t>
            </a:r>
            <a:r>
              <a:rPr lang="en-US" sz="1050" dirty="0"/>
              <a:t> (4/1)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Tính</a:t>
            </a:r>
            <a:r>
              <a:rPr lang="en-US" sz="1050" dirty="0"/>
              <a:t> calo món </a:t>
            </a:r>
            <a:r>
              <a:rPr lang="en-US" sz="1050" dirty="0" err="1"/>
              <a:t>ngon</a:t>
            </a:r>
            <a:r>
              <a:rPr lang="en-US" sz="1050" dirty="0"/>
              <a:t> – </a:t>
            </a:r>
            <a:r>
              <a:rPr lang="en-US" sz="1050" dirty="0" err="1"/>
              <a:t>Nhận</a:t>
            </a:r>
            <a:r>
              <a:rPr lang="en-US" sz="1050" dirty="0"/>
              <a:t> </a:t>
            </a:r>
            <a:r>
              <a:rPr lang="en-US" sz="1050" dirty="0" err="1"/>
              <a:t>trọn</a:t>
            </a:r>
            <a:r>
              <a:rPr lang="en-US" sz="1050" dirty="0"/>
              <a:t> </a:t>
            </a:r>
            <a:r>
              <a:rPr lang="en-US" sz="1050" dirty="0" err="1"/>
              <a:t>lì</a:t>
            </a:r>
            <a:r>
              <a:rPr lang="en-US" sz="1050" dirty="0"/>
              <a:t> </a:t>
            </a:r>
            <a:r>
              <a:rPr lang="en-US" sz="1050" dirty="0" err="1"/>
              <a:t>xì</a:t>
            </a:r>
            <a:r>
              <a:rPr lang="en-US" sz="1050" dirty="0"/>
              <a:t> </a:t>
            </a:r>
            <a:r>
              <a:rPr lang="en-US" sz="1050" dirty="0" err="1"/>
              <a:t>tết</a:t>
            </a:r>
            <a:r>
              <a:rPr lang="en-US" sz="1050" dirty="0"/>
              <a:t> (22/1)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Chúc</a:t>
            </a:r>
            <a:r>
              <a:rPr lang="en-US" sz="1050" dirty="0"/>
              <a:t> </a:t>
            </a:r>
            <a:r>
              <a:rPr lang="en-US" sz="1050" dirty="0" err="1"/>
              <a:t>Tết</a:t>
            </a:r>
            <a:r>
              <a:rPr lang="en-US" sz="1050" dirty="0"/>
              <a:t> </a:t>
            </a:r>
            <a:r>
              <a:rPr lang="en-US" sz="1050" dirty="0" err="1"/>
              <a:t>khởi</a:t>
            </a:r>
            <a:r>
              <a:rPr lang="en-US" sz="1050" dirty="0"/>
              <a:t> </a:t>
            </a:r>
            <a:r>
              <a:rPr lang="en-US" sz="1050" dirty="0" err="1"/>
              <a:t>sắc</a:t>
            </a:r>
            <a:r>
              <a:rPr lang="en-US" sz="1050" dirty="0"/>
              <a:t> – </a:t>
            </a:r>
            <a:r>
              <a:rPr lang="en-US" sz="1050" dirty="0" err="1"/>
              <a:t>Bắt</a:t>
            </a:r>
            <a:r>
              <a:rPr lang="en-US" sz="1050" dirty="0"/>
              <a:t> </a:t>
            </a:r>
            <a:r>
              <a:rPr lang="en-US" sz="1050" dirty="0" err="1"/>
              <a:t>ngay</a:t>
            </a:r>
            <a:r>
              <a:rPr lang="en-US" sz="1050" dirty="0"/>
              <a:t> </a:t>
            </a:r>
            <a:r>
              <a:rPr lang="en-US" sz="1050" dirty="0" err="1"/>
              <a:t>lì</a:t>
            </a:r>
            <a:r>
              <a:rPr lang="en-US" sz="1050" dirty="0"/>
              <a:t> </a:t>
            </a:r>
            <a:r>
              <a:rPr lang="en-US" sz="1050" dirty="0" err="1"/>
              <a:t>xì</a:t>
            </a:r>
            <a:r>
              <a:rPr lang="en-US" sz="1050" dirty="0"/>
              <a:t> (22/1)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Tìm</a:t>
            </a:r>
            <a:r>
              <a:rPr lang="en-US" sz="1050" dirty="0"/>
              <a:t> </a:t>
            </a:r>
            <a:r>
              <a:rPr lang="en-US" sz="1050" dirty="0" err="1"/>
              <a:t>thẻ</a:t>
            </a:r>
            <a:r>
              <a:rPr lang="en-US" sz="1050" dirty="0"/>
              <a:t> MSB – </a:t>
            </a:r>
            <a:r>
              <a:rPr lang="en-US" sz="1050" dirty="0" err="1"/>
              <a:t>Nhận</a:t>
            </a:r>
            <a:r>
              <a:rPr lang="en-US" sz="1050" dirty="0"/>
              <a:t> </a:t>
            </a:r>
            <a:r>
              <a:rPr lang="en-US" sz="1050" dirty="0" err="1"/>
              <a:t>lì</a:t>
            </a:r>
            <a:r>
              <a:rPr lang="en-US" sz="1050" dirty="0"/>
              <a:t> </a:t>
            </a:r>
            <a:r>
              <a:rPr lang="en-US" sz="1050" dirty="0" err="1"/>
              <a:t>xì</a:t>
            </a:r>
            <a:r>
              <a:rPr lang="en-US" sz="1050" dirty="0"/>
              <a:t> quý (23/1)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Chia </a:t>
            </a:r>
            <a:r>
              <a:rPr lang="en-US" sz="1050" dirty="0" err="1"/>
              <a:t>sẻ</a:t>
            </a:r>
            <a:r>
              <a:rPr lang="en-US" sz="1050" dirty="0"/>
              <a:t> </a:t>
            </a:r>
            <a:r>
              <a:rPr lang="en-US" sz="1050" dirty="0" err="1"/>
              <a:t>Tết</a:t>
            </a:r>
            <a:r>
              <a:rPr lang="en-US" sz="1050" dirty="0"/>
              <a:t> </a:t>
            </a:r>
            <a:r>
              <a:rPr lang="en-US" sz="1050" dirty="0" err="1"/>
              <a:t>thật</a:t>
            </a:r>
            <a:r>
              <a:rPr lang="en-US" sz="1050" dirty="0"/>
              <a:t> – </a:t>
            </a:r>
            <a:r>
              <a:rPr lang="en-US" sz="1050" dirty="0" err="1"/>
              <a:t>Nhận</a:t>
            </a:r>
            <a:r>
              <a:rPr lang="en-US" sz="1050" dirty="0"/>
              <a:t> </a:t>
            </a:r>
            <a:r>
              <a:rPr lang="en-US" sz="1050" dirty="0" err="1"/>
              <a:t>lì</a:t>
            </a:r>
            <a:r>
              <a:rPr lang="en-US" sz="1050" dirty="0"/>
              <a:t> </a:t>
            </a:r>
            <a:r>
              <a:rPr lang="en-US" sz="1050" dirty="0" err="1"/>
              <a:t>xì</a:t>
            </a:r>
            <a:r>
              <a:rPr lang="en-US" sz="1050" dirty="0"/>
              <a:t> </a:t>
            </a:r>
            <a:r>
              <a:rPr lang="en-US" sz="1050" dirty="0" err="1"/>
              <a:t>chất</a:t>
            </a:r>
            <a:r>
              <a:rPr lang="en-US" sz="1050" dirty="0"/>
              <a:t> (24/1)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5029993"/>
            <a:ext cx="11839364" cy="276999"/>
          </a:xfrm>
          <a:prstGeom prst="rect">
            <a:avLst/>
          </a:prstGeom>
          <a:solidFill>
            <a:srgbClr val="EC3B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420871" y="3133036"/>
            <a:ext cx="2031840" cy="1808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giá</a:t>
            </a:r>
            <a:r>
              <a:rPr lang="en-US" sz="1050" b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b="1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Mặc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dù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lượng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về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hiệu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nhiều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nhưng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MSB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hiệu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có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chỉ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số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thiện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cảm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nhất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trong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(0.99)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nhờ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người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dùng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hưởng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ứng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hoạt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động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trên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fanpage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ghi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nội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dung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tiêu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cực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nổi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bật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về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hiệu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trong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 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957794"/>
            <a:ext cx="1958441" cy="276999"/>
          </a:xfrm>
          <a:prstGeom prst="rect">
            <a:avLst/>
          </a:prstGeom>
          <a:solidFill>
            <a:srgbClr val="EC3B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/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C91185-AAD1-7B4A-086B-99334D647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52056"/>
              </p:ext>
            </p:extLst>
          </p:nvPr>
        </p:nvGraphicFramePr>
        <p:xfrm>
          <a:off x="7164456" y="4958086"/>
          <a:ext cx="2219960" cy="188314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335150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739395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240317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38214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252136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Linh Nhím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1553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252136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8"/>
                        </a:rPr>
                        <a:t>Huỳnh Tuấn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1473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252136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9"/>
                        </a:rPr>
                        <a:t>Vũ Vân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1315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252136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0"/>
                        </a:rPr>
                        <a:t>Nguyễn Nga Quỳnh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713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252136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1"/>
                        </a:rPr>
                        <a:t>Phạm Văn Thỏa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627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4B7C32F-611B-7C2C-9B59-4A4BB5C9D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67523"/>
              </p:ext>
            </p:extLst>
          </p:nvPr>
        </p:nvGraphicFramePr>
        <p:xfrm>
          <a:off x="9398693" y="4959086"/>
          <a:ext cx="2650896" cy="1882140"/>
        </p:xfrm>
        <a:graphic>
          <a:graphicData uri="http://schemas.openxmlformats.org/drawingml/2006/table">
            <a:tbl>
              <a:tblPr/>
              <a:tblGrid>
                <a:gridCol w="169666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849242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631988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065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</a:t>
                      </a:r>
                      <a:r>
                        <a:rPr lang="en-US" sz="900" dirty="0" err="1">
                          <a:solidFill>
                            <a:srgbClr val="FFFFFF"/>
                          </a:solidFill>
                          <a:effectLst/>
                        </a:rPr>
                        <a:t>Fanpage</a:t>
                      </a:r>
                      <a:endParaRPr lang="en-US" sz="9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32838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32499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2"/>
                        </a:rPr>
                        <a:t>MSB - Ngân hàng TMCP Hàng Hải Việt Nam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148967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20312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3"/>
                        </a:rPr>
                        <a:t>LG Global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9562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0312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4"/>
                        </a:rPr>
                        <a:t>Young Marketers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298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0312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5"/>
                        </a:rPr>
                        <a:t>MUJI Vietnam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20312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6"/>
                        </a:rPr>
                        <a:t>Vietstock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6745538A-4EF3-5003-B039-722054A5405B}"/>
              </a:ext>
            </a:extLst>
          </p:cNvPr>
          <p:cNvSpPr txBox="1"/>
          <p:nvPr/>
        </p:nvSpPr>
        <p:spPr>
          <a:xfrm>
            <a:off x="197902" y="2521691"/>
            <a:ext cx="1572178" cy="2364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</a:t>
            </a:r>
            <a:r>
              <a:rPr lang="en-US" sz="100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Hưởng ứng minigame </a:t>
            </a:r>
            <a:r>
              <a:rPr lang="en-US" sz="1000" dirty="0" err="1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Tết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Qúy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Mão</a:t>
            </a:r>
            <a:r>
              <a:rPr lang="en-US" sz="100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 MSB 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công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bố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KQKD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năm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2022,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ghi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nhận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biên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ròng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ở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mức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tăng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trưởng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tốt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và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giữ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vững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các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chỉ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tiêu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an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toàn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tài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chính</a:t>
            </a:r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Biên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ròng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(NIM)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của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MSB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trong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năm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qua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đạt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4,5%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A998DD-73B7-5B2A-956F-4F8CA0BD98CB}"/>
              </a:ext>
            </a:extLst>
          </p:cNvPr>
          <p:cNvSpPr txBox="1"/>
          <p:nvPr/>
        </p:nvSpPr>
        <p:spPr>
          <a:xfrm>
            <a:off x="1829264" y="2543594"/>
            <a:ext cx="1663307" cy="2426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Lợi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nhuận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quý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IV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giảm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tốc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trước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thuế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MSB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tăng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trưởng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dương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nhờ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cắt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giảm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70% chi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phí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dự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phòng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rủi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ro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MSB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có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mức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suất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cạnh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tranh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đối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với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kỳ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hạn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12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tháng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  9,8%/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năm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CTCP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Đầu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tư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Phát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triển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Bất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Động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Sản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Thành Vinh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không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còn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là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cổ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đông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ớn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của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MSB;</a:t>
            </a:r>
            <a:endParaRPr lang="en-US" sz="1000" dirty="0">
              <a:solidFill>
                <a:schemeClr val="bg1">
                  <a:lumMod val="50000"/>
                </a:schemeClr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293F2F-7AA0-CD21-EE14-985562823643}"/>
              </a:ext>
            </a:extLst>
          </p:cNvPr>
          <p:cNvSpPr txBox="1"/>
          <p:nvPr/>
        </p:nvSpPr>
        <p:spPr>
          <a:xfrm>
            <a:off x="3521429" y="2551798"/>
            <a:ext cx="1760083" cy="10062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Trưởng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Phòng Giao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Dịch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Ngân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Hàng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MSB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Lừa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đảo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,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chiếm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dụng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tài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sản</a:t>
            </a:r>
            <a:endParaRPr lang="en-US" sz="1000" dirty="0">
              <a:solidFill>
                <a:srgbClr val="FFC000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Lỗi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app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/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Lỗi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chuyển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khoản</a:t>
            </a:r>
            <a:endParaRPr lang="en-US" sz="1000" dirty="0">
              <a:solidFill>
                <a:srgbClr val="FFC000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29F60-26A6-6805-2370-63596D9A4DB1}"/>
              </a:ext>
            </a:extLst>
          </p:cNvPr>
          <p:cNvSpPr txBox="1"/>
          <p:nvPr/>
        </p:nvSpPr>
        <p:spPr>
          <a:xfrm>
            <a:off x="576918" y="1790252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3E927-EF4B-7A6B-98B1-76F770B78E5D}"/>
              </a:ext>
            </a:extLst>
          </p:cNvPr>
          <p:cNvSpPr txBox="1"/>
          <p:nvPr/>
        </p:nvSpPr>
        <p:spPr>
          <a:xfrm>
            <a:off x="2382637" y="1819069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DE8DD-9D32-027E-FA21-FB7518D9FE34}"/>
              </a:ext>
            </a:extLst>
          </p:cNvPr>
          <p:cNvSpPr txBox="1"/>
          <p:nvPr/>
        </p:nvSpPr>
        <p:spPr>
          <a:xfrm>
            <a:off x="4103582" y="1848565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12A2F9-4324-1F14-1809-9FE0B6ECBE77}"/>
              </a:ext>
            </a:extLst>
          </p:cNvPr>
          <p:cNvGrpSpPr/>
          <p:nvPr/>
        </p:nvGrpSpPr>
        <p:grpSpPr>
          <a:xfrm>
            <a:off x="5396824" y="1302744"/>
            <a:ext cx="2041139" cy="1804495"/>
            <a:chOff x="419805" y="1663150"/>
            <a:chExt cx="2577370" cy="26527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B79542-7149-10DB-3204-F2E3CD8D5537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FFB6ABB-58BF-EBE2-150E-256622374C13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EC3B0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FE22AF5-D48A-9351-E191-CE978233D116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2413293A-EF4E-AE5A-7948-A5A92E14C9F4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1.579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6B73E5EA-5EAD-53D4-E331-A75A75A77902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E26C9830-F375-FD78-E814-23DC52432565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C160EB11-F8D5-FC9B-6A30-F589E5F9FE76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26CE0B7D-F082-7EEA-8B96-13DC9C31A0EE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30.592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5407A501-6A89-3675-A7BC-B1BFD3BD0302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12.672</a:t>
                  </a: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3351EC51-566C-794A-5A9B-F0B255BC4365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C79E6195-B2D2-5448-9603-C57EB3065DBC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46.806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23">
                  <a:extLst>
                    <a:ext uri="{FF2B5EF4-FFF2-40B4-BE49-F238E27FC236}">
                      <a16:creationId xmlns:a16="http://schemas.microsoft.com/office/drawing/2014/main" id="{23F47F47-0624-DD15-6AE8-8536493973E7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23">
                  <a:extLst>
                    <a:ext uri="{FF2B5EF4-FFF2-40B4-BE49-F238E27FC236}">
                      <a16:creationId xmlns:a16="http://schemas.microsoft.com/office/drawing/2014/main" id="{C4DADA29-F616-7A6F-AA9E-CACC67DE607F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32.171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F5C0BE2-6E8C-8901-31B7-86BC0F6D6FEF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9" name="TextBox 23">
                  <a:extLst>
                    <a:ext uri="{FF2B5EF4-FFF2-40B4-BE49-F238E27FC236}">
                      <a16:creationId xmlns:a16="http://schemas.microsoft.com/office/drawing/2014/main" id="{F18A0735-665D-CFB6-5100-E72A4BF0854A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0,99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16" name="Graphic 15" descr="Document">
              <a:extLst>
                <a:ext uri="{FF2B5EF4-FFF2-40B4-BE49-F238E27FC236}">
                  <a16:creationId xmlns:a16="http://schemas.microsoft.com/office/drawing/2014/main" id="{3FB33296-E9EA-4D21-7C87-5CCB5D868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17" name="Graphic 16" descr="Customer review">
              <a:extLst>
                <a:ext uri="{FF2B5EF4-FFF2-40B4-BE49-F238E27FC236}">
                  <a16:creationId xmlns:a16="http://schemas.microsoft.com/office/drawing/2014/main" id="{3FA82E6C-137F-63A5-EFC0-50727F2B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18" name="Graphic 17" descr="Chat">
              <a:extLst>
                <a:ext uri="{FF2B5EF4-FFF2-40B4-BE49-F238E27FC236}">
                  <a16:creationId xmlns:a16="http://schemas.microsoft.com/office/drawing/2014/main" id="{FECEB7C5-A422-6B67-0AD5-19F0F952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26" name="Graphic 25" descr="Share">
              <a:extLst>
                <a:ext uri="{FF2B5EF4-FFF2-40B4-BE49-F238E27FC236}">
                  <a16:creationId xmlns:a16="http://schemas.microsoft.com/office/drawing/2014/main" id="{4F5CF224-B89E-0501-CD39-0BA52E6E7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27" name="Graphic 26" descr="Grinning face with solid fill">
              <a:extLst>
                <a:ext uri="{FF2B5EF4-FFF2-40B4-BE49-F238E27FC236}">
                  <a16:creationId xmlns:a16="http://schemas.microsoft.com/office/drawing/2014/main" id="{F4962E52-F1C5-20F6-C2FF-04AECE957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28" name="Graphic 27" descr="Thumbs up sign">
              <a:extLst>
                <a:ext uri="{FF2B5EF4-FFF2-40B4-BE49-F238E27FC236}">
                  <a16:creationId xmlns:a16="http://schemas.microsoft.com/office/drawing/2014/main" id="{11683F4A-E177-29EF-817A-D1DB5105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CFA84D75-A38C-DA8B-737C-C10C0EAEF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784020"/>
              </p:ext>
            </p:extLst>
          </p:nvPr>
        </p:nvGraphicFramePr>
        <p:xfrm>
          <a:off x="7801098" y="1341152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</p:spTree>
    <p:extLst>
      <p:ext uri="{BB962C8B-B14F-4D97-AF65-F5344CB8AC3E}">
        <p14:creationId xmlns:p14="http://schemas.microsoft.com/office/powerpoint/2010/main" val="194179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0023" y="6442967"/>
            <a:ext cx="2743200" cy="365125"/>
          </a:xfrm>
        </p:spPr>
        <p:txBody>
          <a:bodyPr/>
          <a:lstStyle/>
          <a:p>
            <a:fld id="{29CA1D67-204F-DD44-9274-525D2E84DC8E}" type="slidenum">
              <a:rPr lang="en-VN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V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3658F7-0716-EB42-B214-599080083DE4}"/>
              </a:ext>
            </a:extLst>
          </p:cNvPr>
          <p:cNvSpPr txBox="1">
            <a:spLocks/>
          </p:cNvSpPr>
          <p:nvPr/>
        </p:nvSpPr>
        <p:spPr>
          <a:xfrm>
            <a:off x="86052" y="3067923"/>
            <a:ext cx="3762227" cy="1473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300" dirty="0" err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Mục</a:t>
            </a:r>
            <a:r>
              <a:rPr lang="en-US" b="1" spc="300" dirty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lục</a:t>
            </a:r>
            <a:endParaRPr lang="en-VN" b="1" spc="300" dirty="0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5EC860B-2AE7-A349-8ACE-F4A4D3219501}"/>
              </a:ext>
            </a:extLst>
          </p:cNvPr>
          <p:cNvSpPr txBox="1">
            <a:spLocks/>
          </p:cNvSpPr>
          <p:nvPr/>
        </p:nvSpPr>
        <p:spPr>
          <a:xfrm>
            <a:off x="5931877" y="2246964"/>
            <a:ext cx="6174071" cy="969071"/>
          </a:xfrm>
        </p:spPr>
        <p:txBody>
          <a:bodyPr lIns="91440" rIns="9000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FontTx/>
              <a:buBlip>
                <a:blip r:embed="rId3"/>
              </a:buBlip>
              <a:defRPr sz="2000" b="0" i="0" kern="1200" cap="all" spc="3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  <a:ea typeface="Helvetica Neue" panose="02000206000000020004" pitchFamily="2" charset="0"/>
                <a:cs typeface="Helvetica Neue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ngành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VN" b="1" cap="non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5EC860B-2AE7-A349-8ACE-F4A4D3219501}"/>
              </a:ext>
            </a:extLst>
          </p:cNvPr>
          <p:cNvSpPr txBox="1">
            <a:spLocks/>
          </p:cNvSpPr>
          <p:nvPr/>
        </p:nvSpPr>
        <p:spPr>
          <a:xfrm>
            <a:off x="5960976" y="2832156"/>
            <a:ext cx="6144972" cy="959461"/>
          </a:xfrm>
        </p:spPr>
        <p:txBody>
          <a:bodyPr lIns="91440" rIns="9000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FontTx/>
              <a:buBlip>
                <a:blip r:embed="rId3"/>
              </a:buBlip>
              <a:defRPr sz="2000" b="0" i="0" kern="1200" cap="all" spc="3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  <a:ea typeface="Helvetica Neue" panose="02000206000000020004" pitchFamily="2" charset="0"/>
                <a:cs typeface="Helvetica Neue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Techcombank</a:t>
            </a:r>
            <a:endParaRPr lang="en-VN" b="1" cap="non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5EC860B-2AE7-A349-8ACE-F4A4D3219501}"/>
              </a:ext>
            </a:extLst>
          </p:cNvPr>
          <p:cNvSpPr txBox="1">
            <a:spLocks/>
          </p:cNvSpPr>
          <p:nvPr/>
        </p:nvSpPr>
        <p:spPr>
          <a:xfrm>
            <a:off x="5946427" y="1695640"/>
            <a:ext cx="6174071" cy="969071"/>
          </a:xfrm>
        </p:spPr>
        <p:txBody>
          <a:bodyPr lIns="91440" rIns="9000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FontTx/>
              <a:buBlip>
                <a:blip r:embed="rId3"/>
              </a:buBlip>
              <a:defRPr sz="2000" b="0" i="0" kern="1200" cap="all" spc="3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  <a:ea typeface="Helvetica Neue" panose="02000206000000020004" pitchFamily="2" charset="0"/>
                <a:cs typeface="Helvetica Neue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đề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xuất</a:t>
            </a:r>
            <a:endParaRPr lang="en-VN" b="1" cap="non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B61C046-E5B1-CE22-C091-69BB50552998}"/>
              </a:ext>
            </a:extLst>
          </p:cNvPr>
          <p:cNvSpPr txBox="1">
            <a:spLocks/>
          </p:cNvSpPr>
          <p:nvPr/>
        </p:nvSpPr>
        <p:spPr>
          <a:xfrm>
            <a:off x="5960976" y="3411396"/>
            <a:ext cx="5771356" cy="959461"/>
          </a:xfrm>
        </p:spPr>
        <p:txBody>
          <a:bodyPr lIns="91440" rIns="9000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FontTx/>
              <a:buBlip>
                <a:blip r:embed="rId3"/>
              </a:buBlip>
              <a:defRPr sz="2000" b="0" i="0" kern="1200" cap="all" spc="3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  <a:ea typeface="Helvetica Neue" panose="02000206000000020004" pitchFamily="2" charset="0"/>
                <a:cs typeface="Helvetica Neue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đối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thủ</a:t>
            </a:r>
            <a:endParaRPr lang="en-VN" b="1" cap="non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9F0E492-88EC-B615-59C4-135C4A1178B3}"/>
              </a:ext>
            </a:extLst>
          </p:cNvPr>
          <p:cNvSpPr txBox="1">
            <a:spLocks/>
          </p:cNvSpPr>
          <p:nvPr/>
        </p:nvSpPr>
        <p:spPr>
          <a:xfrm>
            <a:off x="5975526" y="3913795"/>
            <a:ext cx="6144972" cy="652424"/>
          </a:xfrm>
        </p:spPr>
        <p:txBody>
          <a:bodyPr lIns="91440" rIns="9000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FontTx/>
              <a:buBlip>
                <a:blip r:embed="rId3"/>
              </a:buBlip>
              <a:defRPr sz="2000" b="0" i="0" kern="1200" cap="all" spc="3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  <a:ea typeface="Helvetica Neue" panose="02000206000000020004" pitchFamily="2" charset="0"/>
                <a:cs typeface="Helvetica Neue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chiến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endParaRPr lang="en-US" b="1" cap="non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6AA3D-84D2-5A0D-2BCF-66319CF86CFE}"/>
              </a:ext>
            </a:extLst>
          </p:cNvPr>
          <p:cNvSpPr txBox="1">
            <a:spLocks/>
          </p:cNvSpPr>
          <p:nvPr/>
        </p:nvSpPr>
        <p:spPr>
          <a:xfrm>
            <a:off x="5990076" y="4455425"/>
            <a:ext cx="6144972" cy="959461"/>
          </a:xfrm>
        </p:spPr>
        <p:txBody>
          <a:bodyPr lIns="91440" rIns="9000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FontTx/>
              <a:buBlip>
                <a:blip r:embed="rId3"/>
              </a:buBlip>
              <a:defRPr sz="2000" b="0" i="0" kern="1200" cap="all" spc="300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  <a:ea typeface="Helvetica Neue" panose="02000206000000020004" pitchFamily="2" charset="0"/>
                <a:cs typeface="Helvetica Neue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vụ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b="1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cap="none" dirty="0" err="1"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endParaRPr lang="en-VN" b="1" cap="non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3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380401" cy="341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BIDV: 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BIDV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sử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dụng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đa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dạng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các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kênh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cộng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đồng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để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lan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tỏa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chiến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dịch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582236"/>
              </p:ext>
            </p:extLst>
          </p:nvPr>
        </p:nvGraphicFramePr>
        <p:xfrm>
          <a:off x="230899" y="1242275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733778"/>
              </p:ext>
            </p:extLst>
          </p:nvPr>
        </p:nvGraphicFramePr>
        <p:xfrm>
          <a:off x="1657174" y="1249540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01321"/>
              </p:ext>
            </p:extLst>
          </p:nvPr>
        </p:nvGraphicFramePr>
        <p:xfrm>
          <a:off x="3356179" y="1242275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6" y="972543"/>
            <a:ext cx="4819846" cy="276999"/>
          </a:xfrm>
          <a:prstGeom prst="rect">
            <a:avLst/>
          </a:prstGeom>
          <a:solidFill>
            <a:srgbClr val="006B6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66B564-0473-7240-35E6-E914141E228C}"/>
              </a:ext>
            </a:extLst>
          </p:cNvPr>
          <p:cNvCxnSpPr>
            <a:cxnSpLocks/>
          </p:cNvCxnSpPr>
          <p:nvPr/>
        </p:nvCxnSpPr>
        <p:spPr>
          <a:xfrm>
            <a:off x="1831300" y="2475802"/>
            <a:ext cx="0" cy="2555965"/>
          </a:xfrm>
          <a:prstGeom prst="line">
            <a:avLst/>
          </a:prstGeom>
          <a:ln>
            <a:solidFill>
              <a:srgbClr val="006B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>
            <a:cxnSpLocks/>
          </p:cNvCxnSpPr>
          <p:nvPr/>
        </p:nvCxnSpPr>
        <p:spPr>
          <a:xfrm>
            <a:off x="3328513" y="2442032"/>
            <a:ext cx="0" cy="2589735"/>
          </a:xfrm>
          <a:prstGeom prst="line">
            <a:avLst/>
          </a:prstGeom>
          <a:ln>
            <a:solidFill>
              <a:srgbClr val="006B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936147" y="972542"/>
            <a:ext cx="4119368" cy="276999"/>
          </a:xfrm>
          <a:prstGeom prst="rect">
            <a:avLst/>
          </a:prstGeom>
          <a:solidFill>
            <a:srgbClr val="006B6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7965036" y="3290785"/>
            <a:ext cx="4119367" cy="4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21/1: </a:t>
            </a:r>
            <a:r>
              <a:rPr lang="en-US" sz="1050" dirty="0" err="1"/>
              <a:t>Đón</a:t>
            </a:r>
            <a:r>
              <a:rPr lang="en-US" sz="1050" dirty="0"/>
              <a:t> </a:t>
            </a:r>
            <a:r>
              <a:rPr lang="en-US" sz="1050" dirty="0" err="1"/>
              <a:t>vía</a:t>
            </a:r>
            <a:r>
              <a:rPr lang="en-US" sz="1050" dirty="0"/>
              <a:t> </a:t>
            </a:r>
            <a:r>
              <a:rPr lang="en-US" sz="1050" dirty="0" err="1"/>
              <a:t>thần</a:t>
            </a:r>
            <a:r>
              <a:rPr lang="en-US" sz="1050" dirty="0"/>
              <a:t> </a:t>
            </a:r>
            <a:r>
              <a:rPr lang="en-US" sz="1050" dirty="0" err="1"/>
              <a:t>tài</a:t>
            </a:r>
            <a:r>
              <a:rPr lang="en-US" sz="1050" dirty="0"/>
              <a:t>, sung </a:t>
            </a:r>
            <a:r>
              <a:rPr lang="en-US" sz="1050" dirty="0" err="1"/>
              <a:t>túc</a:t>
            </a:r>
            <a:r>
              <a:rPr lang="en-US" sz="1050" dirty="0"/>
              <a:t> </a:t>
            </a:r>
            <a:r>
              <a:rPr lang="en-US" sz="1050" dirty="0" err="1"/>
              <a:t>cả</a:t>
            </a:r>
            <a:r>
              <a:rPr lang="en-US" sz="1050" dirty="0"/>
              <a:t> </a:t>
            </a:r>
            <a:r>
              <a:rPr lang="en-US" sz="1050" dirty="0" err="1"/>
              <a:t>năm</a:t>
            </a:r>
            <a:endParaRPr lang="en-US" sz="1050" dirty="0"/>
          </a:p>
          <a:p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12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/1: </a:t>
            </a:r>
            <a:r>
              <a:rPr lang="vi-VN" sz="1050" b="0" i="0" dirty="0">
                <a:solidFill>
                  <a:srgbClr val="050505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BIDV Dung Quất</a:t>
            </a:r>
            <a:r>
              <a:rPr lang="en-US" sz="1050" b="0" i="0" dirty="0">
                <a:solidFill>
                  <a:srgbClr val="050505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chia </a:t>
            </a:r>
            <a:r>
              <a:rPr lang="en-US" sz="1050" b="0" i="0" dirty="0" err="1">
                <a:solidFill>
                  <a:srgbClr val="050505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050" b="0" i="0" dirty="0">
                <a:solidFill>
                  <a:srgbClr val="050505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vi-VN" sz="1050" b="0" i="0" dirty="0">
                <a:solidFill>
                  <a:srgbClr val="050505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tính năng mới SMEasy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5029993"/>
            <a:ext cx="11839364" cy="276999"/>
          </a:xfrm>
          <a:prstGeom prst="rect">
            <a:avLst/>
          </a:prstGeom>
          <a:solidFill>
            <a:srgbClr val="006B6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446287" y="3133815"/>
            <a:ext cx="1985654" cy="1635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giá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Bên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cạnh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fanpage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hiệu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BIDV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còn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sử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dụng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fanpage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có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lượng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follow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lớn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để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hút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sự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quan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tâm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từ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cư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dân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BIDV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là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ngân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đứng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thứ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2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về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chỉ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số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cảm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xúc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nhờ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người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dùng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hưởng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ứng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minigame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trên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fanpage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972542"/>
            <a:ext cx="1958441" cy="276999"/>
          </a:xfrm>
          <a:prstGeom prst="rect">
            <a:avLst/>
          </a:prstGeom>
          <a:solidFill>
            <a:srgbClr val="006B6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/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81232"/>
              </p:ext>
            </p:extLst>
          </p:nvPr>
        </p:nvGraphicFramePr>
        <p:xfrm>
          <a:off x="7090716" y="5013452"/>
          <a:ext cx="2219960" cy="186690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335150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739395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23997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38764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Tên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trang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và</a:t>
                      </a:r>
                      <a:r>
                        <a:rPr lang="en-US" sz="1000" dirty="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23628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hlinkClick r:id="rId7"/>
                        </a:rPr>
                        <a:t>NA NA</a:t>
                      </a:r>
                      <a:endParaRPr lang="en-US" sz="1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23104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23628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u="none" strike="noStrike">
                          <a:solidFill>
                            <a:srgbClr val="3C8DBC"/>
                          </a:solidFill>
                          <a:effectLst/>
                          <a:hlinkClick r:id="rId8"/>
                        </a:rPr>
                        <a:t>Đoàn Thúy Phương</a:t>
                      </a:r>
                      <a:endParaRPr lang="vi-VN" sz="1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11406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23628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hlinkClick r:id="rId9"/>
                        </a:rPr>
                        <a:t>Hoàng Bách</a:t>
                      </a:r>
                      <a:endParaRPr lang="en-US" sz="1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10883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23628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hlinkClick r:id="rId10"/>
                        </a:rPr>
                        <a:t>Minh Nguyễn</a:t>
                      </a:r>
                      <a:endParaRPr lang="en-US" sz="1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4911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23628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hlinkClick r:id="rId11"/>
                        </a:rPr>
                        <a:t>Huỳnh Tuấn</a:t>
                      </a:r>
                      <a:endParaRPr lang="en-US" sz="1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1473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1681"/>
              </p:ext>
            </p:extLst>
          </p:nvPr>
        </p:nvGraphicFramePr>
        <p:xfrm>
          <a:off x="9324952" y="5018079"/>
          <a:ext cx="2867047" cy="1882140"/>
        </p:xfrm>
        <a:graphic>
          <a:graphicData uri="http://schemas.openxmlformats.org/drawingml/2006/table">
            <a:tbl>
              <a:tblPr/>
              <a:tblGrid>
                <a:gridCol w="183501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800784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882762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23908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</a:t>
                      </a:r>
                      <a:r>
                        <a:rPr lang="en-US" sz="900" dirty="0" err="1">
                          <a:solidFill>
                            <a:srgbClr val="FFFFFF"/>
                          </a:solidFill>
                          <a:effectLst/>
                        </a:rPr>
                        <a:t>Fanpage</a:t>
                      </a:r>
                      <a:endParaRPr lang="en-US" sz="9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22390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35238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2"/>
                        </a:rPr>
                        <a:t>BIDV - Ngân hàng TMCP Đầu Tư &amp; Phát Triển Việt Nam</a:t>
                      </a:r>
                      <a:endParaRPr lang="vi-VN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345832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35238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3"/>
                        </a:rPr>
                        <a:t>Hội những người thích đọc tin tức 24h</a:t>
                      </a:r>
                      <a:endParaRPr lang="vi-VN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5236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20237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4"/>
                        </a:rPr>
                        <a:t>Không Sợ Chó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4393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20237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5"/>
                        </a:rPr>
                        <a:t>TOP Comments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220237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6"/>
                        </a:rPr>
                        <a:t>CafeF</a:t>
                      </a:r>
                      <a:endParaRPr lang="en-US" sz="9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2463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0EA5A57-9A30-E2E0-1CFE-6BE19D9F51B0}"/>
              </a:ext>
            </a:extLst>
          </p:cNvPr>
          <p:cNvSpPr txBox="1"/>
          <p:nvPr/>
        </p:nvSpPr>
        <p:spPr>
          <a:xfrm>
            <a:off x="122479" y="2499279"/>
            <a:ext cx="1670012" cy="25287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Helvetica"/>
                <a:ea typeface="Calibri"/>
                <a:cs typeface="Helvetica"/>
              </a:rPr>
              <a:t>+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BIDV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dự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kiến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phát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hành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trái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phiếu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đợt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2 (12/2022-01/2023);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+ </a:t>
            </a:r>
            <a:r>
              <a:rPr lang="en-US" sz="1000" dirty="0">
                <a:solidFill>
                  <a:srgbClr val="002060"/>
                </a:solidFill>
                <a:effectLst/>
                <a:latin typeface="Helvetica"/>
                <a:ea typeface="Calibri"/>
                <a:cs typeface="Helvetica"/>
              </a:rPr>
              <a:t>Hưởng ứng minigame </a:t>
            </a:r>
            <a:r>
              <a:rPr lang="en-US" sz="1000" dirty="0" err="1">
                <a:solidFill>
                  <a:srgbClr val="002060"/>
                </a:solidFill>
                <a:effectLst/>
                <a:latin typeface="Helvetica"/>
                <a:ea typeface="Calibri"/>
                <a:cs typeface="Helvetica"/>
              </a:rPr>
              <a:t>Tết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và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chiến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dịch</a:t>
            </a: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BIDV City</a:t>
            </a:r>
            <a:endParaRPr lang="en-US" sz="1000" dirty="0">
              <a:solidFill>
                <a:srgbClr val="002060"/>
              </a:solidFill>
              <a:effectLst/>
              <a:latin typeface="Helvetica"/>
              <a:ea typeface="Calibri"/>
              <a:cs typeface="Helvetic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+ </a:t>
            </a:r>
            <a:r>
              <a:rPr lang="en-US" sz="1000" dirty="0">
                <a:solidFill>
                  <a:srgbClr val="002060"/>
                </a:solidFill>
                <a:latin typeface="Helvetica Neue"/>
                <a:ea typeface="Calibri"/>
                <a:cs typeface="Helvetica"/>
              </a:rPr>
              <a:t>BIDV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SmartKids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–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Ngân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hàng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số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dành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cho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các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bạn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nhỏ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từ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6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tuổi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trở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lên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đã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chính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thức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ra</a:t>
            </a:r>
            <a:r>
              <a:rPr lang="en-US" sz="10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+mn-lt"/>
                <a:cs typeface="+mn-lt"/>
              </a:rPr>
              <a:t>mắt</a:t>
            </a:r>
            <a:r>
              <a:rPr lang="en-US" sz="1000" dirty="0">
                <a:solidFill>
                  <a:srgbClr val="002060"/>
                </a:solidFill>
                <a:effectLst/>
                <a:latin typeface="Helvetica"/>
                <a:ea typeface="Calibri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+</a:t>
            </a:r>
            <a:r>
              <a:rPr lang="en-US" sz="1000" dirty="0">
                <a:solidFill>
                  <a:srgbClr val="002060"/>
                </a:solidFill>
                <a:latin typeface="+mj-lt"/>
                <a:ea typeface="Calibri"/>
                <a:cs typeface="Helvetica"/>
              </a:rPr>
              <a:t> 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BIDV </a:t>
            </a:r>
            <a:r>
              <a:rPr lang="en-US" sz="1000" dirty="0" err="1">
                <a:solidFill>
                  <a:srgbClr val="002060"/>
                </a:solidFill>
                <a:ea typeface="Calibri"/>
                <a:cs typeface="Helvetica"/>
              </a:rPr>
              <a:t>có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 KQKD </a:t>
            </a:r>
            <a:r>
              <a:rPr lang="en-US" sz="1000" dirty="0" err="1">
                <a:solidFill>
                  <a:srgbClr val="002060"/>
                </a:solidFill>
                <a:ea typeface="Calibri"/>
                <a:cs typeface="Helvetica"/>
              </a:rPr>
              <a:t>tăng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Calibri"/>
                <a:cs typeface="Helvetica"/>
              </a:rPr>
              <a:t>trưởng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Calibri"/>
                <a:cs typeface="Helvetica"/>
              </a:rPr>
              <a:t>ấn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002060"/>
                </a:solidFill>
                <a:ea typeface="Calibri"/>
                <a:cs typeface="Helvetica"/>
              </a:rPr>
              <a:t>tượng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 (</a:t>
            </a:r>
            <a:r>
              <a:rPr lang="en-US" sz="1000" dirty="0" err="1">
                <a:solidFill>
                  <a:srgbClr val="002060"/>
                </a:solidFill>
                <a:ea typeface="Calibri"/>
                <a:cs typeface="Helvetica"/>
              </a:rPr>
              <a:t>tới</a:t>
            </a:r>
            <a:r>
              <a:rPr lang="en-US" sz="1000" dirty="0">
                <a:solidFill>
                  <a:srgbClr val="002060"/>
                </a:solidFill>
                <a:ea typeface="Calibri"/>
                <a:cs typeface="Helvetica"/>
              </a:rPr>
              <a:t> 71%)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7D3BB-1569-FE8D-F74D-5347AF16E258}"/>
              </a:ext>
            </a:extLst>
          </p:cNvPr>
          <p:cNvSpPr txBox="1"/>
          <p:nvPr/>
        </p:nvSpPr>
        <p:spPr>
          <a:xfrm>
            <a:off x="1804074" y="2614428"/>
            <a:ext cx="1522170" cy="14381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ea typeface="Calibri"/>
                <a:cs typeface="Helvetica"/>
              </a:rPr>
              <a:t>+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BIDV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công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bố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chương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trình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giảm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lãi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suất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cho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vay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từ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/>
                <a:ea typeface="Calibri"/>
                <a:cs typeface="Helvetica"/>
              </a:rPr>
              <a:t> 0,5-3%. </a:t>
            </a:r>
            <a:endParaRPr lang="en-US" sz="1000" dirty="0">
              <a:solidFill>
                <a:schemeClr val="bg1">
                  <a:lumMod val="50000"/>
                </a:schemeClr>
              </a:solidFill>
              <a:effectLst/>
              <a:latin typeface="Helvetica"/>
              <a:ea typeface="Calibri"/>
              <a:cs typeface="Helvetic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Thảo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luận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không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liên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quan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đến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thương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hiệu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và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dịch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vụ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000" dirty="0">
              <a:solidFill>
                <a:schemeClr val="bg1">
                  <a:lumMod val="50000"/>
                </a:schemeClr>
              </a:solidFill>
              <a:effectLst/>
              <a:latin typeface="Helvetica"/>
              <a:ea typeface="Calibri"/>
              <a:cs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3BBE1-62F5-DBFD-7F9C-A89921C3B176}"/>
              </a:ext>
            </a:extLst>
          </p:cNvPr>
          <p:cNvSpPr txBox="1"/>
          <p:nvPr/>
        </p:nvSpPr>
        <p:spPr>
          <a:xfrm>
            <a:off x="3360599" y="2656586"/>
            <a:ext cx="1760083" cy="13760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+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Lỗi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 app/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lỗi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chuyển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khoản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+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Không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 gọi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được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tổng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đài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+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Không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hài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lòng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về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chất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lượng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dịch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vụ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.</a:t>
            </a:r>
            <a:endParaRPr lang="en-US" sz="1000" dirty="0">
              <a:solidFill>
                <a:srgbClr val="FFC000"/>
              </a:solidFill>
              <a:effectLst/>
              <a:latin typeface="Helvetica"/>
              <a:ea typeface="Calibri"/>
              <a:cs typeface="Helvetic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+ 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Bảo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hiểm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 BIDV (BIC): Lợi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nhuận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năm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 2022 </a:t>
            </a:r>
            <a:r>
              <a:rPr lang="en-US" sz="1000" dirty="0" err="1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giảm</a:t>
            </a:r>
            <a:r>
              <a:rPr lang="en-US" sz="1000" dirty="0">
                <a:solidFill>
                  <a:srgbClr val="FFC000"/>
                </a:solidFill>
                <a:latin typeface="Helvetica"/>
                <a:ea typeface="+mn-lt"/>
                <a:cs typeface="+mn-lt"/>
              </a:rPr>
              <a:t> 20%</a:t>
            </a:r>
            <a:endParaRPr lang="en-US" sz="1000" dirty="0">
              <a:solidFill>
                <a:srgbClr val="FFC000"/>
              </a:solidFill>
              <a:latin typeface="Helvetica"/>
              <a:ea typeface="Calibri" panose="020F0502020204030204" pitchFamily="34" charset="0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01361-EB8B-2AF2-21EB-906F44BEA84B}"/>
              </a:ext>
            </a:extLst>
          </p:cNvPr>
          <p:cNvSpPr txBox="1"/>
          <p:nvPr/>
        </p:nvSpPr>
        <p:spPr>
          <a:xfrm>
            <a:off x="657164" y="1833817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B46E1-8A55-114D-BE0F-7AEAF84216E4}"/>
              </a:ext>
            </a:extLst>
          </p:cNvPr>
          <p:cNvSpPr txBox="1"/>
          <p:nvPr/>
        </p:nvSpPr>
        <p:spPr>
          <a:xfrm>
            <a:off x="2153169" y="1877382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AD6D0-5244-F002-59C0-1B72645924D6}"/>
              </a:ext>
            </a:extLst>
          </p:cNvPr>
          <p:cNvSpPr txBox="1"/>
          <p:nvPr/>
        </p:nvSpPr>
        <p:spPr>
          <a:xfrm>
            <a:off x="3859368" y="1847886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873444-4DDA-6628-BFA4-788FF636B69B}"/>
              </a:ext>
            </a:extLst>
          </p:cNvPr>
          <p:cNvGrpSpPr/>
          <p:nvPr/>
        </p:nvGrpSpPr>
        <p:grpSpPr>
          <a:xfrm>
            <a:off x="5396824" y="1287996"/>
            <a:ext cx="2041139" cy="1804495"/>
            <a:chOff x="419805" y="1663150"/>
            <a:chExt cx="2577370" cy="26527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60EB3C-6465-DDFA-2A3F-712750E25C73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ED99F2C-894B-DBFC-AE83-1AEE23A1010C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006B6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0CC9112-C580-BA92-52C8-A85FE7F2311D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41D141F4-E2EB-F537-A5B5-4DDD1C104DD0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2.660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A601BBC4-5D9E-E10F-642F-F003766165AD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8BDFD49E-8778-BBC9-7DA2-7FE6202C0428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96C36D16-BC48-BF0C-FFE4-8864D6C1DA09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E5910BFA-4B44-074E-12FC-47C7EB8788DF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36.707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F343B906-709F-9096-DB51-63C69AE13179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7.873</a:t>
                  </a: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12EC76D5-C79D-B0E5-736C-CFAFFE7DA0F7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DCA093ED-4D1B-1020-F04F-695D5E266C5E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294.581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23">
                  <a:extLst>
                    <a:ext uri="{FF2B5EF4-FFF2-40B4-BE49-F238E27FC236}">
                      <a16:creationId xmlns:a16="http://schemas.microsoft.com/office/drawing/2014/main" id="{1861469E-D494-A2D0-C557-78EBF961C39F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23">
                  <a:extLst>
                    <a:ext uri="{FF2B5EF4-FFF2-40B4-BE49-F238E27FC236}">
                      <a16:creationId xmlns:a16="http://schemas.microsoft.com/office/drawing/2014/main" id="{A5B97B9D-54A1-0B29-416E-B44741564CDD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39.367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909BA46-03D7-40E3-C05A-26D06F5F5EF1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9" name="TextBox 23">
                  <a:extLst>
                    <a:ext uri="{FF2B5EF4-FFF2-40B4-BE49-F238E27FC236}">
                      <a16:creationId xmlns:a16="http://schemas.microsoft.com/office/drawing/2014/main" id="{C9F1DFAD-B2B6-29D0-5BC4-9EF2956DB1F3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0,97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27" name="Graphic 26" descr="Document">
              <a:extLst>
                <a:ext uri="{FF2B5EF4-FFF2-40B4-BE49-F238E27FC236}">
                  <a16:creationId xmlns:a16="http://schemas.microsoft.com/office/drawing/2014/main" id="{CEDA82A9-B5BC-1B98-5150-BE898403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28" name="Graphic 27" descr="Customer review">
              <a:extLst>
                <a:ext uri="{FF2B5EF4-FFF2-40B4-BE49-F238E27FC236}">
                  <a16:creationId xmlns:a16="http://schemas.microsoft.com/office/drawing/2014/main" id="{71DF6F12-005D-BA22-9CFA-A272F0224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33" name="Graphic 32" descr="Chat">
              <a:extLst>
                <a:ext uri="{FF2B5EF4-FFF2-40B4-BE49-F238E27FC236}">
                  <a16:creationId xmlns:a16="http://schemas.microsoft.com/office/drawing/2014/main" id="{B595A36C-BF02-3AA6-E951-CB3543B2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63" name="Graphic 62" descr="Share">
              <a:extLst>
                <a:ext uri="{FF2B5EF4-FFF2-40B4-BE49-F238E27FC236}">
                  <a16:creationId xmlns:a16="http://schemas.microsoft.com/office/drawing/2014/main" id="{BCD28CBA-AB62-3118-0018-7ACF2B59F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64" name="Graphic 63" descr="Grinning face with solid fill">
              <a:extLst>
                <a:ext uri="{FF2B5EF4-FFF2-40B4-BE49-F238E27FC236}">
                  <a16:creationId xmlns:a16="http://schemas.microsoft.com/office/drawing/2014/main" id="{8E986193-2A52-AB2B-B3DC-DAFA57609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65" name="Graphic 64" descr="Thumbs up sign">
              <a:extLst>
                <a:ext uri="{FF2B5EF4-FFF2-40B4-BE49-F238E27FC236}">
                  <a16:creationId xmlns:a16="http://schemas.microsoft.com/office/drawing/2014/main" id="{0FCC5714-45CD-D735-C0ED-A9C4366AC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graphicFrame>
        <p:nvGraphicFramePr>
          <p:cNvPr id="80" name="Chart 79">
            <a:extLst>
              <a:ext uri="{FF2B5EF4-FFF2-40B4-BE49-F238E27FC236}">
                <a16:creationId xmlns:a16="http://schemas.microsoft.com/office/drawing/2014/main" id="{CB570EE3-6766-4672-F174-E613F11EA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978485"/>
              </p:ext>
            </p:extLst>
          </p:nvPr>
        </p:nvGraphicFramePr>
        <p:xfrm>
          <a:off x="7801098" y="1341152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</p:spTree>
    <p:extLst>
      <p:ext uri="{BB962C8B-B14F-4D97-AF65-F5344CB8AC3E}">
        <p14:creationId xmlns:p14="http://schemas.microsoft.com/office/powerpoint/2010/main" val="216570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ACB: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Lượng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thảo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luận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thấp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các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nội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dung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liên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quan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đến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ACB gần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như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không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thu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hút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thảo</a:t>
            </a:r>
            <a:r>
              <a:rPr lang="en-US" sz="1600" dirty="0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Helvetica Neue" charset="0"/>
                <a:ea typeface="+mn-ea"/>
                <a:cs typeface="+mn-cs"/>
              </a:rPr>
              <a:t>luận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301718"/>
              </p:ext>
            </p:extLst>
          </p:nvPr>
        </p:nvGraphicFramePr>
        <p:xfrm>
          <a:off x="230899" y="1242275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408498"/>
              </p:ext>
            </p:extLst>
          </p:nvPr>
        </p:nvGraphicFramePr>
        <p:xfrm>
          <a:off x="1657174" y="1249540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355832"/>
              </p:ext>
            </p:extLst>
          </p:nvPr>
        </p:nvGraphicFramePr>
        <p:xfrm>
          <a:off x="3356179" y="1242275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6" y="972543"/>
            <a:ext cx="4637130" cy="276998"/>
          </a:xfrm>
          <a:prstGeom prst="rect">
            <a:avLst/>
          </a:prstGeom>
          <a:solidFill>
            <a:srgbClr val="1E3F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66B564-0473-7240-35E6-E914141E228C}"/>
              </a:ext>
            </a:extLst>
          </p:cNvPr>
          <p:cNvCxnSpPr/>
          <p:nvPr/>
        </p:nvCxnSpPr>
        <p:spPr>
          <a:xfrm>
            <a:off x="1831300" y="2475802"/>
            <a:ext cx="0" cy="1588489"/>
          </a:xfrm>
          <a:prstGeom prst="line">
            <a:avLst/>
          </a:prstGeom>
          <a:ln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/>
          <p:nvPr/>
        </p:nvCxnSpPr>
        <p:spPr>
          <a:xfrm>
            <a:off x="3328513" y="2442032"/>
            <a:ext cx="0" cy="1588489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799935" y="972542"/>
            <a:ext cx="4255580" cy="284541"/>
          </a:xfrm>
          <a:prstGeom prst="rect">
            <a:avLst/>
          </a:prstGeom>
          <a:solidFill>
            <a:srgbClr val="1E3F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7936147" y="3184539"/>
            <a:ext cx="4119367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+ 1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1/1: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Tết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"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nhẹ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"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thêm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vui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với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ACB ONE.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+ 13/01: </a:t>
            </a:r>
            <a:r>
              <a:rPr lang="vi-VN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Sống Bản Lĩnh và tận hưởng ưu đãi hấp dẫn cùng Sun Life &amp; ACB</a:t>
            </a:r>
            <a:endParaRPr lang="en-US" sz="105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4749776"/>
            <a:ext cx="11839364" cy="276999"/>
          </a:xfrm>
          <a:prstGeom prst="rect">
            <a:avLst/>
          </a:prstGeom>
          <a:solidFill>
            <a:srgbClr val="1E3F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79279"/>
              </p:ext>
            </p:extLst>
          </p:nvPr>
        </p:nvGraphicFramePr>
        <p:xfrm>
          <a:off x="36987" y="5108972"/>
          <a:ext cx="2747477" cy="169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450389" y="3177872"/>
            <a:ext cx="1987574" cy="7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giá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về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hiệu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thấp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nhất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trong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tháng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do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không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có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nội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dung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nổi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bật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972542"/>
            <a:ext cx="1958441" cy="276999"/>
          </a:xfrm>
          <a:prstGeom prst="rect">
            <a:avLst/>
          </a:prstGeom>
          <a:solidFill>
            <a:srgbClr val="1E3F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515685"/>
              </p:ext>
            </p:extLst>
          </p:nvPr>
        </p:nvGraphicFramePr>
        <p:xfrm>
          <a:off x="3158177" y="5068392"/>
          <a:ext cx="4506225" cy="169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28583"/>
              </p:ext>
            </p:extLst>
          </p:nvPr>
        </p:nvGraphicFramePr>
        <p:xfrm>
          <a:off x="7223448" y="4752609"/>
          <a:ext cx="2219960" cy="207419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199946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874599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276296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7"/>
                        </a:rPr>
                        <a:t>Huy Nguyen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10642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8"/>
                        </a:rPr>
                        <a:t>Trần Hùng Huy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5947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9"/>
                        </a:rPr>
                        <a:t>Truong Huy San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0"/>
                        </a:rPr>
                        <a:t>Lâm Minh Chánh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4879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1"/>
                        </a:rPr>
                        <a:t>Giác Minh Luật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2369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90927"/>
              </p:ext>
            </p:extLst>
          </p:nvPr>
        </p:nvGraphicFramePr>
        <p:xfrm>
          <a:off x="9457685" y="4752608"/>
          <a:ext cx="2730561" cy="2050955"/>
        </p:xfrm>
        <a:graphic>
          <a:graphicData uri="http://schemas.openxmlformats.org/drawingml/2006/table">
            <a:tbl>
              <a:tblPr/>
              <a:tblGrid>
                <a:gridCol w="174765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856540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699256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61732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</a:t>
                      </a:r>
                      <a:r>
                        <a:rPr lang="en-US" sz="900" dirty="0" err="1">
                          <a:solidFill>
                            <a:srgbClr val="FFFFFF"/>
                          </a:solidFill>
                          <a:effectLst/>
                        </a:rPr>
                        <a:t>Fanpage</a:t>
                      </a:r>
                      <a:endParaRPr lang="en-US" sz="9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41619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dirty="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27460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2"/>
                        </a:rPr>
                        <a:t>Ngân hàng Á Châu ACB</a:t>
                      </a:r>
                      <a:endParaRPr lang="pt-BR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60106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27460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u="none" strike="noStrike" dirty="0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3"/>
                        </a:rPr>
                        <a:t>Tiệm vàng Kim Hương Dinh</a:t>
                      </a:r>
                      <a:endParaRPr lang="vi-VN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22034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7460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4"/>
                        </a:rPr>
                        <a:t>Teach For Viet Nam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11779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7460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5"/>
                        </a:rPr>
                        <a:t>LG Global</a:t>
                      </a:r>
                      <a:endParaRPr lang="en-US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9562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27460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u="none" strike="noStrike">
                          <a:solidFill>
                            <a:srgbClr val="3C8DBC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  <a:hlinkClick r:id="rId16"/>
                        </a:rPr>
                        <a:t>Chuyện Thương Trường</a:t>
                      </a:r>
                      <a:endParaRPr lang="vi-VN" sz="100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8309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4AFCAB7-FADC-8D63-88E2-524EA0EEB552}"/>
              </a:ext>
            </a:extLst>
          </p:cNvPr>
          <p:cNvSpPr txBox="1"/>
          <p:nvPr/>
        </p:nvSpPr>
        <p:spPr>
          <a:xfrm>
            <a:off x="220313" y="2499279"/>
            <a:ext cx="1572178" cy="1948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000" dirty="0">
                <a:solidFill>
                  <a:srgbClr val="002060"/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ACB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báo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vượt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kế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hoạch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năm</a:t>
            </a:r>
            <a:endParaRPr lang="vi-VN" sz="1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Biểu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suất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ngân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hàng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ACB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ổn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định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trong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tháng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1/2023</a:t>
            </a:r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ACB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bổ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nhiệm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nhân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sự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cấp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cao</a:t>
            </a:r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Các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chương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trình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ưu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đãi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Tết</a:t>
            </a:r>
            <a:endParaRPr lang="en-US" sz="1000" dirty="0">
              <a:solidFill>
                <a:srgbClr val="00206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6FB57-3663-682D-50EF-86DD28255B0F}"/>
              </a:ext>
            </a:extLst>
          </p:cNvPr>
          <p:cNvSpPr txBox="1"/>
          <p:nvPr/>
        </p:nvSpPr>
        <p:spPr>
          <a:xfrm>
            <a:off x="1794574" y="2524088"/>
            <a:ext cx="1522170" cy="2091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tin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chương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trình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mở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thẻ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vay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ngân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hàng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ACB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tin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về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KQKD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ngân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hàng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năm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2022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tin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về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cổ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phiếu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ngân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hàng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Lãi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suất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ngân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hàng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1580FF-1830-4867-3F61-AC6651E1C438}"/>
              </a:ext>
            </a:extLst>
          </p:cNvPr>
          <p:cNvSpPr txBox="1"/>
          <p:nvPr/>
        </p:nvSpPr>
        <p:spPr>
          <a:xfrm>
            <a:off x="3344452" y="2551798"/>
            <a:ext cx="1760083" cy="1959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00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Bắt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đáy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chui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cổ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phiếu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ACB,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Công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đoàn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Ngân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hàng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Á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Châu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bị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đình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chỉ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giao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dịch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,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phạt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3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tỷ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đồng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.</a:t>
            </a:r>
            <a:endParaRPr lang="vi-VN" sz="1000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rgbClr val="FFC00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Bùng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phát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lừa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đảo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tài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chính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trên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không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gian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mạng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thời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điểm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cuối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năm</a:t>
            </a:r>
            <a:endParaRPr lang="en-US" sz="1000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000" dirty="0">
              <a:solidFill>
                <a:srgbClr val="FFC000"/>
              </a:solidFill>
              <a:latin typeface="Helvetica" panose="020B0604020202020204" pitchFamily="34" charset="0"/>
              <a:ea typeface="+mn-lt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+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Lỗi</a:t>
            </a:r>
            <a:r>
              <a:rPr lang="en-US" sz="1000" dirty="0">
                <a:solidFill>
                  <a:srgbClr val="FFC000"/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app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ACB -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mất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tài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effectLst/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khoản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trong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gửi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tiết </a:t>
            </a:r>
            <a:r>
              <a:rPr lang="en-US" sz="1000" dirty="0" err="1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kiệm</a:t>
            </a:r>
            <a:r>
              <a:rPr lang="en-US" sz="1000" dirty="0">
                <a:solidFill>
                  <a:srgbClr val="FFC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 online.</a:t>
            </a:r>
            <a:endParaRPr lang="en-US" sz="1000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7B32CA2-D8B8-2B6A-9648-C422494C0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659545"/>
              </p:ext>
            </p:extLst>
          </p:nvPr>
        </p:nvGraphicFramePr>
        <p:xfrm>
          <a:off x="7729595" y="1295666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CF5EFDE-66B3-BDAC-F890-0FA81771F28E}"/>
              </a:ext>
            </a:extLst>
          </p:cNvPr>
          <p:cNvGrpSpPr/>
          <p:nvPr/>
        </p:nvGrpSpPr>
        <p:grpSpPr>
          <a:xfrm>
            <a:off x="5396824" y="1287996"/>
            <a:ext cx="2041139" cy="1804495"/>
            <a:chOff x="419805" y="1663150"/>
            <a:chExt cx="2577370" cy="26527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C712AF-D34C-A9B3-84E4-982FC7988CC8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CAAE918-FD7A-7DAA-1A2C-D8750E7FEF65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1E3F9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C247C9E-3D78-8F26-C160-2E149288E524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6" name="TextBox 23">
                  <a:extLst>
                    <a:ext uri="{FF2B5EF4-FFF2-40B4-BE49-F238E27FC236}">
                      <a16:creationId xmlns:a16="http://schemas.microsoft.com/office/drawing/2014/main" id="{7D9D5E0D-0E63-2A36-F3DA-25F9628E797E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3.420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7" name="TextBox 23">
                  <a:extLst>
                    <a:ext uri="{FF2B5EF4-FFF2-40B4-BE49-F238E27FC236}">
                      <a16:creationId xmlns:a16="http://schemas.microsoft.com/office/drawing/2014/main" id="{1B904EA8-9BEA-BEF8-3E26-1E0FA6187011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307EE54D-BD46-C56D-3057-6C6E602552E3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C4791FFB-505A-F6B9-E094-94C0C220AB9B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7868A06E-E9CB-2C21-60DE-5F7297A94065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15.262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19AC4DBE-FD8A-892D-15D5-67AE0A8659D5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6.362</a:t>
                  </a: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61D04D2E-F04B-6B22-3C53-D268D1D7DD71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9960508B-FBC3-AF27-1F61-86EDA27B7184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114.843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55949C3B-726A-6D7F-DAAC-D721D107CAF1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D43C2CB9-D667-2114-78A8-1ED755A25D15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18.682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315637B-25F0-1B02-1A23-B2DE9E74F933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23">
                  <a:extLst>
                    <a:ext uri="{FF2B5EF4-FFF2-40B4-BE49-F238E27FC236}">
                      <a16:creationId xmlns:a16="http://schemas.microsoft.com/office/drawing/2014/main" id="{DF7D6344-6B24-33A6-37A1-36F216A31BC9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0,58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16" name="Graphic 15" descr="Document">
              <a:extLst>
                <a:ext uri="{FF2B5EF4-FFF2-40B4-BE49-F238E27FC236}">
                  <a16:creationId xmlns:a16="http://schemas.microsoft.com/office/drawing/2014/main" id="{19AC1CAD-C1CF-733C-59E8-5705A44B9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17" name="Graphic 16" descr="Customer review">
              <a:extLst>
                <a:ext uri="{FF2B5EF4-FFF2-40B4-BE49-F238E27FC236}">
                  <a16:creationId xmlns:a16="http://schemas.microsoft.com/office/drawing/2014/main" id="{E34B1C7E-F04B-9C50-29D4-B90F86B8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18" name="Graphic 17" descr="Chat">
              <a:extLst>
                <a:ext uri="{FF2B5EF4-FFF2-40B4-BE49-F238E27FC236}">
                  <a16:creationId xmlns:a16="http://schemas.microsoft.com/office/drawing/2014/main" id="{E3DE8DFF-DEDE-3057-3B0E-00C32BEC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26" name="Graphic 25" descr="Share">
              <a:extLst>
                <a:ext uri="{FF2B5EF4-FFF2-40B4-BE49-F238E27FC236}">
                  <a16:creationId xmlns:a16="http://schemas.microsoft.com/office/drawing/2014/main" id="{0061FD40-60A7-64C4-6B41-FA853D7F7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27" name="Graphic 26" descr="Grinning face with solid fill">
              <a:extLst>
                <a:ext uri="{FF2B5EF4-FFF2-40B4-BE49-F238E27FC236}">
                  <a16:creationId xmlns:a16="http://schemas.microsoft.com/office/drawing/2014/main" id="{0264E119-E200-0B9E-479D-41DEC291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28" name="Graphic 27" descr="Thumbs up sign">
              <a:extLst>
                <a:ext uri="{FF2B5EF4-FFF2-40B4-BE49-F238E27FC236}">
                  <a16:creationId xmlns:a16="http://schemas.microsoft.com/office/drawing/2014/main" id="{9E831319-3EE5-B7B1-8F2E-6D710FF8A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36D924B-62CD-E170-9407-886E666220C3}"/>
              </a:ext>
            </a:extLst>
          </p:cNvPr>
          <p:cNvSpPr txBox="1"/>
          <p:nvPr/>
        </p:nvSpPr>
        <p:spPr>
          <a:xfrm>
            <a:off x="657164" y="1833817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380A061-58B8-0792-0797-D3279A6C0D65}"/>
              </a:ext>
            </a:extLst>
          </p:cNvPr>
          <p:cNvSpPr txBox="1"/>
          <p:nvPr/>
        </p:nvSpPr>
        <p:spPr>
          <a:xfrm>
            <a:off x="2153169" y="1877382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DF3030-6DBB-3702-1C9D-826664FCA936}"/>
              </a:ext>
            </a:extLst>
          </p:cNvPr>
          <p:cNvSpPr txBox="1"/>
          <p:nvPr/>
        </p:nvSpPr>
        <p:spPr>
          <a:xfrm>
            <a:off x="3859368" y="1847886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3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MBB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095905"/>
              </p:ext>
            </p:extLst>
          </p:nvPr>
        </p:nvGraphicFramePr>
        <p:xfrm>
          <a:off x="230899" y="1242275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/>
        </p:nvGraphicFramePr>
        <p:xfrm>
          <a:off x="1657174" y="1249540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986279"/>
              </p:ext>
            </p:extLst>
          </p:nvPr>
        </p:nvGraphicFramePr>
        <p:xfrm>
          <a:off x="3356179" y="1242275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5" y="972543"/>
            <a:ext cx="4609465" cy="276998"/>
          </a:xfrm>
          <a:prstGeom prst="rect">
            <a:avLst/>
          </a:prstGeom>
          <a:solidFill>
            <a:srgbClr val="1E01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66B564-0473-7240-35E6-E914141E228C}"/>
              </a:ext>
            </a:extLst>
          </p:cNvPr>
          <p:cNvCxnSpPr>
            <a:cxnSpLocks/>
          </p:cNvCxnSpPr>
          <p:nvPr/>
        </p:nvCxnSpPr>
        <p:spPr>
          <a:xfrm>
            <a:off x="1831300" y="2475802"/>
            <a:ext cx="0" cy="2421387"/>
          </a:xfrm>
          <a:prstGeom prst="line">
            <a:avLst/>
          </a:prstGeom>
          <a:ln>
            <a:solidFill>
              <a:srgbClr val="1E01C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>
            <a:cxnSpLocks/>
          </p:cNvCxnSpPr>
          <p:nvPr/>
        </p:nvCxnSpPr>
        <p:spPr>
          <a:xfrm>
            <a:off x="3328513" y="2442032"/>
            <a:ext cx="0" cy="2455157"/>
          </a:xfrm>
          <a:prstGeom prst="line">
            <a:avLst/>
          </a:prstGeom>
          <a:ln>
            <a:solidFill>
              <a:srgbClr val="1E01C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72F158-3E54-41B1-A77C-E75D1A52410C}"/>
              </a:ext>
            </a:extLst>
          </p:cNvPr>
          <p:cNvSpPr txBox="1"/>
          <p:nvPr/>
        </p:nvSpPr>
        <p:spPr>
          <a:xfrm>
            <a:off x="36988" y="2485822"/>
            <a:ext cx="1755503" cy="23544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050" dirty="0">
                <a:solidFill>
                  <a:srgbClr val="002060"/>
                </a:solidFill>
                <a:effectLst/>
                <a:ea typeface="+mn-lt"/>
                <a:cs typeface="+mn-lt"/>
              </a:rPr>
              <a:t>+ 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MB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báo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lãi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hơn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22.700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tỷ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đồng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trước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thuế</a:t>
            </a:r>
            <a:endParaRPr lang="vi-VN" dirty="0">
              <a:solidFill>
                <a:srgbClr val="002060"/>
              </a:solidFill>
            </a:endParaRPr>
          </a:p>
          <a:p>
            <a:pPr algn="just"/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+ MB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soán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ngôi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vua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 CASA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của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Techcombank</a:t>
            </a:r>
            <a:endParaRPr lang="en-US" sz="1050" dirty="0">
              <a:solidFill>
                <a:srgbClr val="002060"/>
              </a:solidFill>
            </a:endParaRPr>
          </a:p>
          <a:p>
            <a:pPr algn="just"/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MBbank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có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tỷ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lệ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sử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dụng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Mobile Banking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nhiều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nhất</a:t>
            </a: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algn="just"/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Tặng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sổ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BHXH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cho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người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có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hoàn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cảnh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khó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khăn</a:t>
            </a:r>
            <a:endParaRPr lang="en-US" dirty="0">
              <a:solidFill>
                <a:srgbClr val="002060"/>
              </a:solidFill>
            </a:endParaRPr>
          </a:p>
          <a:p>
            <a:pPr algn="just"/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+ MB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thành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lập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ngân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hàng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100%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vốn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tại</a:t>
            </a:r>
            <a:r>
              <a:rPr lang="en-US" sz="105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002060"/>
                </a:solidFill>
                <a:ea typeface="+mn-lt"/>
                <a:cs typeface="+mn-lt"/>
              </a:rPr>
              <a:t>Campuchia</a:t>
            </a:r>
            <a:endParaRPr lang="en-US" sz="1050" dirty="0">
              <a:solidFill>
                <a:srgbClr val="002060"/>
              </a:solidFill>
              <a:ea typeface="+mn-lt"/>
              <a:cs typeface="+mn-lt"/>
            </a:endParaRPr>
          </a:p>
          <a:p>
            <a:pPr algn="just"/>
            <a:r>
              <a:rPr lang="en-US" sz="1050" dirty="0">
                <a:solidFill>
                  <a:srgbClr val="002060"/>
                </a:solidFill>
              </a:rPr>
              <a:t>+…....,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F4D07-DD8B-DB8B-2E25-07C746FA373A}"/>
              </a:ext>
            </a:extLst>
          </p:cNvPr>
          <p:cNvSpPr txBox="1"/>
          <p:nvPr/>
        </p:nvSpPr>
        <p:spPr>
          <a:xfrm>
            <a:off x="1840477" y="2524088"/>
            <a:ext cx="1522170" cy="20161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tin cấp room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tín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dụng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2023</a:t>
            </a:r>
            <a:endParaRPr lang="vi-V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tin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chứng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khoán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cổ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phiếu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ngành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hàng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tin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về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chương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trình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mở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thẻ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cho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vay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tại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lt"/>
                <a:cs typeface="+mn-lt"/>
              </a:rPr>
              <a:t>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MB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+……,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1A958-C7B9-C259-579E-8FB95C8A8EA2}"/>
              </a:ext>
            </a:extLst>
          </p:cNvPr>
          <p:cNvSpPr txBox="1"/>
          <p:nvPr/>
        </p:nvSpPr>
        <p:spPr>
          <a:xfrm>
            <a:off x="3314675" y="2551798"/>
            <a:ext cx="1760083" cy="1394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050" dirty="0">
                <a:solidFill>
                  <a:srgbClr val="FFC000"/>
                </a:solidFill>
                <a:effectLst/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ea typeface="+mn-lt"/>
                <a:cs typeface="+mn-lt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ea typeface="+mn-lt"/>
                <a:cs typeface="+mn-lt"/>
              </a:rPr>
              <a:t> 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app,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lỗi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chuyển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tiền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,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lỗi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ea typeface="+mn-lt"/>
                <a:cs typeface="+mn-lt"/>
              </a:rPr>
              <a:t>rút</a:t>
            </a:r>
            <a:r>
              <a:rPr lang="en-US" sz="1050" dirty="0">
                <a:solidFill>
                  <a:srgbClr val="FFC000"/>
                </a:solidFill>
                <a:effectLst/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ea typeface="+mn-lt"/>
                <a:cs typeface="+mn-lt"/>
              </a:rPr>
              <a:t>tiền</a:t>
            </a:r>
            <a:endParaRPr lang="en-US" sz="1050" dirty="0">
              <a:solidFill>
                <a:srgbClr val="FFC000"/>
              </a:solidFill>
              <a:ea typeface="+mn-lt"/>
              <a:cs typeface="+mn-lt"/>
            </a:endParaRPr>
          </a:p>
          <a:p>
            <a:pPr algn="just"/>
            <a:endParaRPr lang="en-US" sz="1050" dirty="0">
              <a:solidFill>
                <a:srgbClr val="FFC000"/>
              </a:solidFill>
              <a:ea typeface="+mn-lt"/>
              <a:cs typeface="+mn-lt"/>
            </a:endParaRPr>
          </a:p>
          <a:p>
            <a:pPr algn="just"/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Lợi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nhuận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giảm mạnh so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với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cùng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kỳ</a:t>
            </a:r>
            <a:endParaRPr lang="en-US" dirty="0">
              <a:solidFill>
                <a:srgbClr val="FFC000"/>
              </a:solidFill>
            </a:endParaRPr>
          </a:p>
          <a:p>
            <a:pPr algn="just"/>
            <a:endParaRPr lang="en-US" sz="1050" dirty="0">
              <a:solidFill>
                <a:srgbClr val="FFC000"/>
              </a:solidFill>
              <a:ea typeface="+mn-lt"/>
              <a:cs typeface="+mn-lt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Hoạt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động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môi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giới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chứng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khoán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1050" dirty="0" err="1">
                <a:solidFill>
                  <a:srgbClr val="FFC000"/>
                </a:solidFill>
                <a:ea typeface="+mn-lt"/>
                <a:cs typeface="+mn-lt"/>
              </a:rPr>
              <a:t>sụt</a:t>
            </a:r>
            <a:r>
              <a:rPr lang="en-US" sz="1050" dirty="0">
                <a:solidFill>
                  <a:srgbClr val="FFC000"/>
                </a:solidFill>
                <a:ea typeface="+mn-lt"/>
                <a:cs typeface="+mn-lt"/>
              </a:rPr>
              <a:t> giảm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936147" y="972542"/>
            <a:ext cx="4119368" cy="276999"/>
          </a:xfrm>
          <a:prstGeom prst="rect">
            <a:avLst/>
          </a:prstGeom>
          <a:solidFill>
            <a:srgbClr val="1E01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7832221" y="3142944"/>
            <a:ext cx="4119367" cy="252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sz="105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168053" y="4897189"/>
            <a:ext cx="11839364" cy="276999"/>
          </a:xfrm>
          <a:prstGeom prst="rect">
            <a:avLst/>
          </a:prstGeom>
          <a:solidFill>
            <a:srgbClr val="1E01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972542"/>
            <a:ext cx="1958441" cy="276999"/>
          </a:xfrm>
          <a:prstGeom prst="rect">
            <a:avLst/>
          </a:prstGeom>
          <a:solidFill>
            <a:srgbClr val="1E01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551120"/>
              </p:ext>
            </p:extLst>
          </p:nvPr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/>
        </p:nvGraphicFramePr>
        <p:xfrm>
          <a:off x="7090716" y="5101940"/>
          <a:ext cx="2385060" cy="1744980"/>
        </p:xfrm>
        <a:graphic>
          <a:graphicData uri="http://schemas.openxmlformats.org/drawingml/2006/table">
            <a:tbl>
              <a:tblPr/>
              <a:tblGrid>
                <a:gridCol w="3105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335150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739395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184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err="1">
                          <a:effectLst/>
                        </a:rPr>
                        <a:t>Tên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en-US" sz="900" err="1">
                          <a:effectLst/>
                        </a:rPr>
                        <a:t>trang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en-US" sz="900" err="1">
                          <a:effectLst/>
                        </a:rPr>
                        <a:t>và</a:t>
                      </a:r>
                      <a:r>
                        <a:rPr lang="en-US" sz="90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Dương Việt Hoàng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Vũ Thành Hưng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Bach Xuan Nguyen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Vũ Trung Kiên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Nguyễn Liên Hai Sản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538681"/>
              </p:ext>
            </p:extLst>
          </p:nvPr>
        </p:nvGraphicFramePr>
        <p:xfrm>
          <a:off x="9533702" y="5092242"/>
          <a:ext cx="2275168" cy="174498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434348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695405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08658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FFFF"/>
                          </a:solidFill>
                          <a:effectLst/>
                        </a:rPr>
                        <a:t>Facebook - </a:t>
                      </a:r>
                      <a:r>
                        <a:rPr lang="en-US" sz="900" dirty="0" err="1">
                          <a:solidFill>
                            <a:srgbClr val="FFFFFF"/>
                          </a:solidFill>
                          <a:effectLst/>
                        </a:rPr>
                        <a:t>Fanpage</a:t>
                      </a:r>
                      <a:endParaRPr lang="en-US" sz="9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33706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LG Global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MBBank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CafeF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VBĐQ KIM TÀI NGỌC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Tuấn Kon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93FFB7D-AE32-F7D1-565F-36C33C9A698E}"/>
              </a:ext>
            </a:extLst>
          </p:cNvPr>
          <p:cNvSpPr txBox="1"/>
          <p:nvPr/>
        </p:nvSpPr>
        <p:spPr>
          <a:xfrm>
            <a:off x="5406123" y="3208569"/>
            <a:ext cx="2105155" cy="7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 giá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Lượng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về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MBBank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chủ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yếu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xuất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phát từ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đăng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của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cộng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viên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mở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thẻ. 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39200B0-34EF-1E6C-A1F2-1A2EA7457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533744"/>
              </p:ext>
            </p:extLst>
          </p:nvPr>
        </p:nvGraphicFramePr>
        <p:xfrm>
          <a:off x="7729595" y="1295666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EFDD1CB-FA9A-DECD-1694-5342CED971D6}"/>
              </a:ext>
            </a:extLst>
          </p:cNvPr>
          <p:cNvGrpSpPr/>
          <p:nvPr/>
        </p:nvGrpSpPr>
        <p:grpSpPr>
          <a:xfrm>
            <a:off x="5396824" y="1287996"/>
            <a:ext cx="2041139" cy="1804495"/>
            <a:chOff x="419805" y="1663150"/>
            <a:chExt cx="2577370" cy="265271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E2AFCB-A45B-720A-84C9-A8198B990F3F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5D9693C-B837-77E8-F1AE-3C939CFF7570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1E3F9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DF86CA0-EFB3-13D9-213D-1D90586D6126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6" name="TextBox 23">
                  <a:extLst>
                    <a:ext uri="{FF2B5EF4-FFF2-40B4-BE49-F238E27FC236}">
                      <a16:creationId xmlns:a16="http://schemas.microsoft.com/office/drawing/2014/main" id="{20B4420B-4132-05FC-A7CF-174732B40CC5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2.595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7" name="TextBox 23">
                  <a:extLst>
                    <a:ext uri="{FF2B5EF4-FFF2-40B4-BE49-F238E27FC236}">
                      <a16:creationId xmlns:a16="http://schemas.microsoft.com/office/drawing/2014/main" id="{971330E9-F890-AA53-A3FC-8A43479002D3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5724D3DA-9F07-514C-0891-75CF8A1C5456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4EAFAF68-5E50-9C08-5934-3D2D43BAD140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56D7B9CD-9CDF-4D34-44B0-E9B14CCAA8F5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31.380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0CDF5D7B-F1F7-50C9-EAE0-3EB88BEA1EBD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9.501</a:t>
                  </a: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3869D0C9-B4E0-1711-863C-939CCC2C7A24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097BEB6C-A995-7DB6-96C0-9DC1052869E2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333.646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36218632-A2D7-1460-8A58-552D276CA2DA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E63A0453-E347-C8C7-611E-7B3FA621C9E2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33.975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32A8FA6-AAAA-175C-9372-6E71DC6E890B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23">
                  <a:extLst>
                    <a:ext uri="{FF2B5EF4-FFF2-40B4-BE49-F238E27FC236}">
                      <a16:creationId xmlns:a16="http://schemas.microsoft.com/office/drawing/2014/main" id="{B8C78E1D-4DB8-0ED9-9808-0E7D5B8159F2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0,47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17" name="Graphic 16" descr="Document">
              <a:extLst>
                <a:ext uri="{FF2B5EF4-FFF2-40B4-BE49-F238E27FC236}">
                  <a16:creationId xmlns:a16="http://schemas.microsoft.com/office/drawing/2014/main" id="{C4FB5ECB-DB98-0014-6880-AD349041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18" name="Graphic 17" descr="Customer review">
              <a:extLst>
                <a:ext uri="{FF2B5EF4-FFF2-40B4-BE49-F238E27FC236}">
                  <a16:creationId xmlns:a16="http://schemas.microsoft.com/office/drawing/2014/main" id="{1C95691A-96F5-A775-E4D6-6EE5A44A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19" name="Graphic 18" descr="Chat">
              <a:extLst>
                <a:ext uri="{FF2B5EF4-FFF2-40B4-BE49-F238E27FC236}">
                  <a16:creationId xmlns:a16="http://schemas.microsoft.com/office/drawing/2014/main" id="{E667B605-70BF-5128-D01C-DC0F6507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33" name="Graphic 32" descr="Share">
              <a:extLst>
                <a:ext uri="{FF2B5EF4-FFF2-40B4-BE49-F238E27FC236}">
                  <a16:creationId xmlns:a16="http://schemas.microsoft.com/office/drawing/2014/main" id="{0D44B936-2C74-E056-34F8-52F227B99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37" name="Graphic 36" descr="Grinning face with solid fill">
              <a:extLst>
                <a:ext uri="{FF2B5EF4-FFF2-40B4-BE49-F238E27FC236}">
                  <a16:creationId xmlns:a16="http://schemas.microsoft.com/office/drawing/2014/main" id="{84D2228D-3220-A6A9-2AC7-31C117672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63" name="Graphic 62" descr="Thumbs up sign">
              <a:extLst>
                <a:ext uri="{FF2B5EF4-FFF2-40B4-BE49-F238E27FC236}">
                  <a16:creationId xmlns:a16="http://schemas.microsoft.com/office/drawing/2014/main" id="{FEED3DA0-DE9C-0330-408E-27AC7602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C803F57-3FC9-9AF6-6832-8F035014F0F7}"/>
              </a:ext>
            </a:extLst>
          </p:cNvPr>
          <p:cNvSpPr txBox="1"/>
          <p:nvPr/>
        </p:nvSpPr>
        <p:spPr>
          <a:xfrm>
            <a:off x="583424" y="1804321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060275-A3E8-0F39-D743-F11B9D300A75}"/>
              </a:ext>
            </a:extLst>
          </p:cNvPr>
          <p:cNvSpPr txBox="1"/>
          <p:nvPr/>
        </p:nvSpPr>
        <p:spPr>
          <a:xfrm>
            <a:off x="2212161" y="1847886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DA36D6B-86D5-9144-582F-AB0F4A4A1F64}"/>
              </a:ext>
            </a:extLst>
          </p:cNvPr>
          <p:cNvSpPr txBox="1"/>
          <p:nvPr/>
        </p:nvSpPr>
        <p:spPr>
          <a:xfrm>
            <a:off x="3859368" y="1847886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4579DD-41C4-2D4A-B40E-34B1BF9E37BA}"/>
              </a:ext>
            </a:extLst>
          </p:cNvPr>
          <p:cNvSpPr txBox="1"/>
          <p:nvPr/>
        </p:nvSpPr>
        <p:spPr>
          <a:xfrm>
            <a:off x="8129050" y="3242965"/>
            <a:ext cx="3790253" cy="2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26/12: MBB phát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hành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thẻ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Visa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có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thiết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kế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lá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bài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12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TPB</a:t>
            </a:r>
            <a:endParaRPr lang="en-US" sz="1800" dirty="0">
              <a:solidFill>
                <a:srgbClr val="C0000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896548"/>
              </p:ext>
            </p:extLst>
          </p:nvPr>
        </p:nvGraphicFramePr>
        <p:xfrm>
          <a:off x="230899" y="1242275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573581"/>
              </p:ext>
            </p:extLst>
          </p:nvPr>
        </p:nvGraphicFramePr>
        <p:xfrm>
          <a:off x="1657174" y="1249540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476005"/>
              </p:ext>
            </p:extLst>
          </p:nvPr>
        </p:nvGraphicFramePr>
        <p:xfrm>
          <a:off x="3356179" y="1242275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5" y="972542"/>
            <a:ext cx="4609465" cy="276999"/>
          </a:xfrm>
          <a:prstGeom prst="rect">
            <a:avLst/>
          </a:prstGeom>
          <a:solidFill>
            <a:srgbClr val="512F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 tiết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66B564-0473-7240-35E6-E914141E228C}"/>
              </a:ext>
            </a:extLst>
          </p:cNvPr>
          <p:cNvCxnSpPr/>
          <p:nvPr/>
        </p:nvCxnSpPr>
        <p:spPr>
          <a:xfrm>
            <a:off x="1831300" y="2475802"/>
            <a:ext cx="0" cy="1588489"/>
          </a:xfrm>
          <a:prstGeom prst="line">
            <a:avLst/>
          </a:prstGeom>
          <a:ln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/>
          <p:nvPr/>
        </p:nvCxnSpPr>
        <p:spPr>
          <a:xfrm>
            <a:off x="3328513" y="2442032"/>
            <a:ext cx="0" cy="1588489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72F158-3E54-41B1-A77C-E75D1A52410C}"/>
              </a:ext>
            </a:extLst>
          </p:cNvPr>
          <p:cNvSpPr txBox="1"/>
          <p:nvPr/>
        </p:nvSpPr>
        <p:spPr>
          <a:xfrm>
            <a:off x="22240" y="2499279"/>
            <a:ext cx="1755503" cy="2289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Hưởng ứng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chương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trình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mua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tại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các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điểm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giao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dịch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TPB;</a:t>
            </a:r>
            <a:endParaRPr lang="en-US" sz="1050" dirty="0">
              <a:solidFill>
                <a:srgbClr val="002060"/>
              </a:solidFill>
              <a:effectLst/>
              <a:latin typeface="Helvetica"/>
              <a:ea typeface="Calibri" panose="020F0502020204030204" pitchFamily="34" charset="0"/>
              <a:cs typeface="Helvetic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>
                <a:solidFill>
                  <a:srgbClr val="00206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Hưởng ứng minigame;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Giám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đốc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TPB dự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đoán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lợi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nhuận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 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trước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thuế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năm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2023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của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ngân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sẽ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tăng 15%;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+TPB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tiếp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tục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đứng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đầu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bảng xếp hạng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ngân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 panose="020F0502020204030204" pitchFamily="34" charset="0"/>
                <a:cs typeface="Helvetica"/>
              </a:rPr>
              <a:t> mạnh;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F4D07-DD8B-DB8B-2E25-07C746FA373A}"/>
              </a:ext>
            </a:extLst>
          </p:cNvPr>
          <p:cNvSpPr txBox="1"/>
          <p:nvPr/>
        </p:nvSpPr>
        <p:spPr>
          <a:xfrm>
            <a:off x="1794574" y="2524088"/>
            <a:ext cx="1522170" cy="27374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Đăng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ký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app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nhận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ngay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lì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xì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Một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số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thông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báo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lịch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nghỉ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tết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nguyên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đán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2023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ưu tiên cấp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hạn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mức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tín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dụng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năm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2023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+ Tăng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trưởng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tín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dụng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chưa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"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nhả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phanh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"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trong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năm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 2023;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 panose="020F0502020204030204" pitchFamily="34" charset="0"/>
                <a:cs typeface="Helvetica"/>
              </a:rPr>
              <a:t>+……,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/>
              <a:ea typeface="Calibri" panose="020F0502020204030204" pitchFamily="34" charset="0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1A958-C7B9-C259-579E-8FB95C8A8EA2}"/>
              </a:ext>
            </a:extLst>
          </p:cNvPr>
          <p:cNvSpPr txBox="1"/>
          <p:nvPr/>
        </p:nvSpPr>
        <p:spPr>
          <a:xfrm>
            <a:off x="3344452" y="2551798"/>
            <a:ext cx="1760083" cy="17704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rút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tiền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tại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cây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ATM;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+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app/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lỗi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chuyển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khoản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+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Ngân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hàng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TPB mua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chứng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khoán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lỗ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122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tỷ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+ TPB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sụt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giảm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tài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chính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,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nợ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có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khả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năng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mất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vốn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 tăng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nhanh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 panose="020F0502020204030204" pitchFamily="34" charset="0"/>
                <a:cs typeface="Helvetica"/>
              </a:rPr>
              <a:t>;</a:t>
            </a:r>
            <a:endParaRPr lang="en-US" sz="1050" dirty="0">
              <a:solidFill>
                <a:srgbClr val="FFC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936147" y="972542"/>
            <a:ext cx="4119368" cy="276999"/>
          </a:xfrm>
          <a:prstGeom prst="rect">
            <a:avLst/>
          </a:prstGeom>
          <a:solidFill>
            <a:srgbClr val="512F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Diễn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5029993"/>
            <a:ext cx="11839364" cy="276999"/>
          </a:xfrm>
          <a:prstGeom prst="rect">
            <a:avLst/>
          </a:prstGeom>
          <a:solidFill>
            <a:srgbClr val="512F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406123" y="3126955"/>
            <a:ext cx="2031840" cy="7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giá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Lượng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về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TPBank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chủ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yếu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là các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đăng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về YEP và các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đăng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cộng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tác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viên 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972542"/>
            <a:ext cx="1958441" cy="276999"/>
          </a:xfrm>
          <a:prstGeom prst="rect">
            <a:avLst/>
          </a:prstGeom>
          <a:solidFill>
            <a:srgbClr val="512F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/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/>
        </p:nvGraphicFramePr>
        <p:xfrm>
          <a:off x="7090716" y="5101940"/>
          <a:ext cx="2219960" cy="174498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335150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739395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184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  <a:effectLst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err="1">
                          <a:effectLst/>
                        </a:rPr>
                        <a:t>Tên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en-US" sz="900" err="1">
                          <a:effectLst/>
                        </a:rPr>
                        <a:t>trang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en-US" sz="900" err="1">
                          <a:effectLst/>
                        </a:rPr>
                        <a:t>và</a:t>
                      </a:r>
                      <a:r>
                        <a:rPr lang="en-US" sz="900">
                          <a:effectLst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Thanh Hoàng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Khuất Hằng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Vương Hà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Hoa Quỳnh Anh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181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Nguyễn Đức Mạnh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/>
        </p:nvGraphicFramePr>
        <p:xfrm>
          <a:off x="9324953" y="5106566"/>
          <a:ext cx="2271988" cy="1744980"/>
        </p:xfrm>
        <a:graphic>
          <a:graphicData uri="http://schemas.openxmlformats.org/drawingml/2006/table">
            <a:tbl>
              <a:tblPr/>
              <a:tblGrid>
                <a:gridCol w="145415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434348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692225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08658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  <a:effectLst/>
                        </a:rPr>
                        <a:t>Facebook - Fanpage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337063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TPBank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Đài Phát Thanh.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7627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Trang Sức DOJI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6984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054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Chửi Thuê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1726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60giay.com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481E13-2327-7925-3F33-4FBE35E31D93}"/>
              </a:ext>
            </a:extLst>
          </p:cNvPr>
          <p:cNvSpPr txBox="1"/>
          <p:nvPr/>
        </p:nvSpPr>
        <p:spPr>
          <a:xfrm>
            <a:off x="7832221" y="3157728"/>
            <a:ext cx="4119367" cy="80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+ 8/1: </a:t>
            </a:r>
            <a:r>
              <a:rPr lang="en-US" sz="1050" dirty="0" err="1"/>
              <a:t>Hạn</a:t>
            </a:r>
            <a:r>
              <a:rPr lang="en-US" sz="1050" dirty="0"/>
              <a:t> mức </a:t>
            </a:r>
            <a:r>
              <a:rPr lang="en-US" sz="1050" dirty="0" err="1"/>
              <a:t>thẻ</a:t>
            </a:r>
            <a:r>
              <a:rPr lang="en-US" sz="1050" dirty="0"/>
              <a:t> </a:t>
            </a:r>
            <a:r>
              <a:rPr lang="en-US" sz="1050" dirty="0" err="1"/>
              <a:t>tín</a:t>
            </a:r>
            <a:r>
              <a:rPr lang="en-US" sz="1050" dirty="0"/>
              <a:t> </a:t>
            </a:r>
            <a:r>
              <a:rPr lang="en-US" sz="1050" dirty="0" err="1"/>
              <a:t>dụng</a:t>
            </a:r>
            <a:r>
              <a:rPr lang="en-US" sz="1050" dirty="0"/>
              <a:t> </a:t>
            </a:r>
            <a:r>
              <a:rPr lang="en-US" sz="1050" dirty="0" err="1"/>
              <a:t>lên</a:t>
            </a:r>
            <a:r>
              <a:rPr lang="en-US" sz="1050" dirty="0"/>
              <a:t> 1 </a:t>
            </a:r>
            <a:r>
              <a:rPr lang="en-US" sz="1050" dirty="0" err="1"/>
              <a:t>tỷ</a:t>
            </a:r>
            <a:r>
              <a:rPr lang="en-US" sz="1050" dirty="0"/>
              <a:t>, ưu </a:t>
            </a:r>
            <a:r>
              <a:rPr lang="en-US" sz="1050" dirty="0" err="1"/>
              <a:t>đãi</a:t>
            </a:r>
            <a:r>
              <a:rPr lang="en-US" sz="1050" dirty="0"/>
              <a:t> 50% Netflix </a:t>
            </a:r>
            <a:r>
              <a:rPr lang="en-US" sz="1050" dirty="0" err="1"/>
              <a:t>và</a:t>
            </a:r>
            <a:r>
              <a:rPr lang="en-US" sz="1050" dirty="0"/>
              <a:t> Spotify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+ 12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/1: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Lễ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danh tập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thể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và cá nhân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xuất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sắc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năm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2022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+ 16/1: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Thưởng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tết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của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TPB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0D9464A-E44A-7E05-38F4-2D49B0A8E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8887648"/>
              </p:ext>
            </p:extLst>
          </p:nvPr>
        </p:nvGraphicFramePr>
        <p:xfrm>
          <a:off x="7729595" y="1295666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1B546-345A-1985-F099-97D42F7D0AD3}"/>
              </a:ext>
            </a:extLst>
          </p:cNvPr>
          <p:cNvGrpSpPr/>
          <p:nvPr/>
        </p:nvGrpSpPr>
        <p:grpSpPr>
          <a:xfrm>
            <a:off x="5396824" y="1287996"/>
            <a:ext cx="2041139" cy="1804495"/>
            <a:chOff x="419805" y="1663150"/>
            <a:chExt cx="2577370" cy="26527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212AA1-BDE0-1FB5-F01C-FA72BA559353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8284801-967F-E3C1-F382-15B7BBE39204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512F7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4F2D042-BBC4-D2FA-70E1-98426C22C8E3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7" name="TextBox 23">
                  <a:extLst>
                    <a:ext uri="{FF2B5EF4-FFF2-40B4-BE49-F238E27FC236}">
                      <a16:creationId xmlns:a16="http://schemas.microsoft.com/office/drawing/2014/main" id="{B9D7600F-D02F-688B-0CEF-3D33788EA8FB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4.162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A978D6E2-556F-87C3-CCBF-5CA480DE91C3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4AE5E923-A217-B255-C872-72A34C5A0A55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19E9ABB0-4E47-EB33-5FB0-001B69ED4648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07C45AF7-5527-D4AE-5711-453DBA7ACF96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47.880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B8A2E6E8-A5DC-1388-DCF2-C7FC9D217F3A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5.005</a:t>
                  </a: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7D417144-58D1-56BC-E429-3C7AD88D62A7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453B2AE8-9504-B88F-C633-FCF4BB7BC859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256.089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72A74EDA-AEAC-49CF-2827-A7EBE8B42875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23">
                  <a:extLst>
                    <a:ext uri="{FF2B5EF4-FFF2-40B4-BE49-F238E27FC236}">
                      <a16:creationId xmlns:a16="http://schemas.microsoft.com/office/drawing/2014/main" id="{EEF1AA98-9A2E-C0B4-04A9-F51EB45F9ABD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52.402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E51A3DC-5F70-20E9-0234-B69A48857778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8" name="TextBox 23">
                  <a:extLst>
                    <a:ext uri="{FF2B5EF4-FFF2-40B4-BE49-F238E27FC236}">
                      <a16:creationId xmlns:a16="http://schemas.microsoft.com/office/drawing/2014/main" id="{03EC813E-59B8-A778-CF3B-33D89DB42D3A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0,53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89C6D6AA-F2D5-DEF1-BC80-C1E31005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19" name="Graphic 18" descr="Customer review">
              <a:extLst>
                <a:ext uri="{FF2B5EF4-FFF2-40B4-BE49-F238E27FC236}">
                  <a16:creationId xmlns:a16="http://schemas.microsoft.com/office/drawing/2014/main" id="{280F524F-0F9C-0243-7199-8F6490C7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32" name="Graphic 31" descr="Chat">
              <a:extLst>
                <a:ext uri="{FF2B5EF4-FFF2-40B4-BE49-F238E27FC236}">
                  <a16:creationId xmlns:a16="http://schemas.microsoft.com/office/drawing/2014/main" id="{1E9F4D3B-7F77-0B02-21A5-21DB6259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33" name="Graphic 32" descr="Share">
              <a:extLst>
                <a:ext uri="{FF2B5EF4-FFF2-40B4-BE49-F238E27FC236}">
                  <a16:creationId xmlns:a16="http://schemas.microsoft.com/office/drawing/2014/main" id="{F0112F4B-AF21-EA32-5C39-6024DA200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63" name="Graphic 62" descr="Grinning face with solid fill">
              <a:extLst>
                <a:ext uri="{FF2B5EF4-FFF2-40B4-BE49-F238E27FC236}">
                  <a16:creationId xmlns:a16="http://schemas.microsoft.com/office/drawing/2014/main" id="{613C18AB-53B4-9545-0987-724587EE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64" name="Graphic 63" descr="Thumbs up sign">
              <a:extLst>
                <a:ext uri="{FF2B5EF4-FFF2-40B4-BE49-F238E27FC236}">
                  <a16:creationId xmlns:a16="http://schemas.microsoft.com/office/drawing/2014/main" id="{1FED3F5B-EEFF-EDBB-13A7-B65F58A89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FE52FAA-45CE-42D0-6516-2F1E5C4F3903}"/>
              </a:ext>
            </a:extLst>
          </p:cNvPr>
          <p:cNvSpPr txBox="1"/>
          <p:nvPr/>
        </p:nvSpPr>
        <p:spPr>
          <a:xfrm>
            <a:off x="657164" y="1833817"/>
            <a:ext cx="65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F14EAE-361E-C032-775B-E8AC525E4E1D}"/>
              </a:ext>
            </a:extLst>
          </p:cNvPr>
          <p:cNvSpPr txBox="1"/>
          <p:nvPr/>
        </p:nvSpPr>
        <p:spPr>
          <a:xfrm>
            <a:off x="2123671" y="1877382"/>
            <a:ext cx="63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C8EF9F-A3D7-F584-F9F1-8ECEDB3F1D9D}"/>
              </a:ext>
            </a:extLst>
          </p:cNvPr>
          <p:cNvSpPr txBox="1"/>
          <p:nvPr/>
        </p:nvSpPr>
        <p:spPr>
          <a:xfrm>
            <a:off x="3844620" y="1862634"/>
            <a:ext cx="5452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0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000" b="1" dirty="0">
              <a:solidFill>
                <a:srgbClr val="FFC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37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20C9-E5CB-34B7-1E65-B92ABF64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ABFC4DC1-9062-939C-20F0-C88831BA15B0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Neue" charset="0"/>
                <a:ea typeface="+mn-ea"/>
                <a:cs typeface="+mn-cs"/>
              </a:rPr>
              <a:t>PHÂN TÍCH VỀ VIB</a:t>
            </a:r>
            <a:endParaRPr lang="en-US" sz="1800" dirty="0">
              <a:solidFill>
                <a:srgbClr val="C0000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4B2B57-6B8A-4FAE-9CAC-95F2CB02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498015"/>
              </p:ext>
            </p:extLst>
          </p:nvPr>
        </p:nvGraphicFramePr>
        <p:xfrm>
          <a:off x="230899" y="1242275"/>
          <a:ext cx="1554122" cy="1269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B4A061-085B-2074-7C53-0CE7EA14A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505805"/>
              </p:ext>
            </p:extLst>
          </p:nvPr>
        </p:nvGraphicFramePr>
        <p:xfrm>
          <a:off x="1657174" y="1249540"/>
          <a:ext cx="1554122" cy="131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FEF9E17-04F4-F179-8628-4831D657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272453"/>
              </p:ext>
            </p:extLst>
          </p:nvPr>
        </p:nvGraphicFramePr>
        <p:xfrm>
          <a:off x="3356179" y="1242275"/>
          <a:ext cx="1554122" cy="131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49EDA3-C689-5115-3B36-F7D56E991DD1}"/>
              </a:ext>
            </a:extLst>
          </p:cNvPr>
          <p:cNvSpPr txBox="1"/>
          <p:nvPr/>
        </p:nvSpPr>
        <p:spPr>
          <a:xfrm>
            <a:off x="300836" y="972542"/>
            <a:ext cx="4247048" cy="276999"/>
          </a:xfrm>
          <a:prstGeom prst="rect">
            <a:avLst/>
          </a:prstGeom>
          <a:solidFill>
            <a:srgbClr val="0063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Detail of sentiment – Content of discussion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E79F49-D96F-E387-4938-72EE009B6A73}"/>
              </a:ext>
            </a:extLst>
          </p:cNvPr>
          <p:cNvCxnSpPr>
            <a:cxnSpLocks/>
          </p:cNvCxnSpPr>
          <p:nvPr/>
        </p:nvCxnSpPr>
        <p:spPr>
          <a:xfrm>
            <a:off x="3328513" y="2397788"/>
            <a:ext cx="0" cy="2587961"/>
          </a:xfrm>
          <a:prstGeom prst="line">
            <a:avLst/>
          </a:prstGeom>
          <a:ln>
            <a:solidFill>
              <a:srgbClr val="0063AD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72F158-3E54-41B1-A77C-E75D1A52410C}"/>
              </a:ext>
            </a:extLst>
          </p:cNvPr>
          <p:cNvSpPr txBox="1"/>
          <p:nvPr/>
        </p:nvSpPr>
        <p:spPr>
          <a:xfrm>
            <a:off x="220313" y="2499279"/>
            <a:ext cx="1572178" cy="2186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effectLst/>
                <a:latin typeface="Helvetica"/>
                <a:ea typeface="Calibri"/>
                <a:cs typeface="Helvetica"/>
              </a:rPr>
              <a:t>+ 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Gửi tiết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kiệm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đầu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năm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cùng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VIB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để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cả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năm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như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ý;</a:t>
            </a:r>
            <a:endParaRPr lang="en-US" sz="1050" dirty="0">
              <a:solidFill>
                <a:srgbClr val="00206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+ VIB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ra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mắt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thẻ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đồng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thương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hiệu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Lazcard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hoàn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đến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50%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trên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Lazada;</a:t>
            </a:r>
            <a:endParaRPr lang="en-US" sz="1050" dirty="0">
              <a:solidFill>
                <a:srgbClr val="00206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+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Các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chương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trình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Minigame: Chia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sẻ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khoảng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khắc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-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trọn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vẹn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sắc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xuân</a:t>
            </a:r>
            <a:r>
              <a:rPr lang="en-US" sz="1050" dirty="0">
                <a:solidFill>
                  <a:srgbClr val="002060"/>
                </a:solidFill>
                <a:latin typeface="Helvetica"/>
                <a:ea typeface="Calibri"/>
                <a:cs typeface="Helvetica"/>
              </a:rPr>
              <a:t>;</a:t>
            </a:r>
            <a:endParaRPr lang="en-US" sz="1050" dirty="0">
              <a:solidFill>
                <a:srgbClr val="00206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F4D07-DD8B-DB8B-2E25-07C746FA373A}"/>
              </a:ext>
            </a:extLst>
          </p:cNvPr>
          <p:cNvSpPr txBox="1"/>
          <p:nvPr/>
        </p:nvSpPr>
        <p:spPr>
          <a:xfrm>
            <a:off x="1834009" y="2581497"/>
            <a:ext cx="1522170" cy="28076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/>
                <a:cs typeface="Helvetica"/>
              </a:rPr>
              <a:t>+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Sebank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chính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thức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bổ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nhiệm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Loic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Faussier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làm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Tổng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giám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đốc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+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Ngành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ngân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hàng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thúc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đẩy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thanh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toán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không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tiền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mặt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trên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nền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tảng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số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+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Tiếp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cận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1.050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điểm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trước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khi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phân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hóa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ngắn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hạn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 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trước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áp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lực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 T+;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ea typeface="Calibri"/>
              <a:cs typeface="Helvetic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rPr>
              <a:t>+…,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/>
              <a:ea typeface="Calibri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1A958-C7B9-C259-579E-8FB95C8A8EA2}"/>
              </a:ext>
            </a:extLst>
          </p:cNvPr>
          <p:cNvSpPr txBox="1"/>
          <p:nvPr/>
        </p:nvSpPr>
        <p:spPr>
          <a:xfrm>
            <a:off x="3344452" y="2551798"/>
            <a:ext cx="1760083" cy="10466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+ 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VIB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ngân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hàng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quốc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tế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tính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lãi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cao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hơn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lãi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chợ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050" dirty="0" err="1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đen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;</a:t>
            </a:r>
            <a:endParaRPr lang="vi-VN" dirty="0">
              <a:solidFill>
                <a:srgbClr val="FFC000"/>
              </a:solidFill>
              <a:latin typeface="Helvetica"/>
              <a:ea typeface="Calibri"/>
              <a:cs typeface="Helvetic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+ </a:t>
            </a:r>
            <a:r>
              <a:rPr lang="en-US" sz="1050" dirty="0">
                <a:solidFill>
                  <a:srgbClr val="FFC000"/>
                </a:solidFill>
                <a:effectLst/>
                <a:latin typeface="Helvetica"/>
                <a:ea typeface="Calibri"/>
                <a:cs typeface="Helvetica"/>
              </a:rPr>
              <a:t>Lỗi </a:t>
            </a:r>
            <a:r>
              <a:rPr lang="en-US" sz="1050" dirty="0">
                <a:solidFill>
                  <a:srgbClr val="FFC000"/>
                </a:solidFill>
                <a:latin typeface="Helvetica"/>
                <a:ea typeface="Calibri"/>
                <a:cs typeface="Helvetica"/>
              </a:rPr>
              <a:t>ATM không nhận được tiền;</a:t>
            </a:r>
            <a:endParaRPr lang="vi-VN" dirty="0">
              <a:solidFill>
                <a:srgbClr val="FFC000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D7E5A-4795-5704-6330-3E0ABA5C292D}"/>
              </a:ext>
            </a:extLst>
          </p:cNvPr>
          <p:cNvSpPr txBox="1"/>
          <p:nvPr/>
        </p:nvSpPr>
        <p:spPr>
          <a:xfrm>
            <a:off x="7936147" y="972542"/>
            <a:ext cx="4119368" cy="276999"/>
          </a:xfrm>
          <a:prstGeom prst="rect">
            <a:avLst/>
          </a:prstGeom>
          <a:solidFill>
            <a:srgbClr val="0063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Trendline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6C803-E49A-29AB-311C-03E4ADC6D1B5}"/>
              </a:ext>
            </a:extLst>
          </p:cNvPr>
          <p:cNvSpPr txBox="1"/>
          <p:nvPr/>
        </p:nvSpPr>
        <p:spPr>
          <a:xfrm>
            <a:off x="8081110" y="3203557"/>
            <a:ext cx="3671521" cy="9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+ 27/12: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Lazada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Supershow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quà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tặng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voucher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độc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quyền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VIB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+ 4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/1: Livestream Lazada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Supershow</a:t>
            </a:r>
            <a:endParaRPr lang="en-US" sz="105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 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13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/1: Minigame Thử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tài</a:t>
            </a:r>
            <a:r>
              <a:rPr lang="en-US" sz="105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tính </a:t>
            </a:r>
            <a:r>
              <a:rPr lang="en-US" sz="105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toán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F1A08-9993-350E-BDD2-04EC41A4E2FA}"/>
              </a:ext>
            </a:extLst>
          </p:cNvPr>
          <p:cNvSpPr txBox="1"/>
          <p:nvPr/>
        </p:nvSpPr>
        <p:spPr>
          <a:xfrm>
            <a:off x="216151" y="5029993"/>
            <a:ext cx="11839364" cy="276999"/>
          </a:xfrm>
          <a:prstGeom prst="rect">
            <a:avLst/>
          </a:prstGeom>
          <a:solidFill>
            <a:srgbClr val="0063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2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B9A0B8D-C9A0-1D83-BB70-25255FE789B9}"/>
              </a:ext>
            </a:extLst>
          </p:cNvPr>
          <p:cNvGraphicFramePr/>
          <p:nvPr/>
        </p:nvGraphicFramePr>
        <p:xfrm>
          <a:off x="36988" y="5389189"/>
          <a:ext cx="2650764" cy="143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56D8D00-6EDB-E21C-6948-F0870CF2C8EF}"/>
              </a:ext>
            </a:extLst>
          </p:cNvPr>
          <p:cNvSpPr txBox="1"/>
          <p:nvPr/>
        </p:nvSpPr>
        <p:spPr>
          <a:xfrm>
            <a:off x="5406123" y="3074044"/>
            <a:ext cx="2216720" cy="7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Đánh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giá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chung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Lượng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thảo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luận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về VIB chủ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yếu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là dưới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livestream của Lazada và các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bài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05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đăng</a:t>
            </a:r>
            <a:r>
              <a:rPr lang="en-US" sz="105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minigame </a:t>
            </a:r>
            <a:endParaRPr lang="en-US" sz="105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0324D-CDBB-A684-3B42-A74230D2F305}"/>
              </a:ext>
            </a:extLst>
          </p:cNvPr>
          <p:cNvSpPr txBox="1"/>
          <p:nvPr/>
        </p:nvSpPr>
        <p:spPr>
          <a:xfrm>
            <a:off x="5455421" y="972542"/>
            <a:ext cx="1958441" cy="276999"/>
          </a:xfrm>
          <a:prstGeom prst="rect">
            <a:avLst/>
          </a:prstGeom>
          <a:solidFill>
            <a:srgbClr val="0063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2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D806E071-B13E-C8A2-161B-04C1E58BA188}"/>
              </a:ext>
            </a:extLst>
          </p:cNvPr>
          <p:cNvGraphicFramePr>
            <a:graphicFrameLocks/>
          </p:cNvGraphicFramePr>
          <p:nvPr/>
        </p:nvGraphicFramePr>
        <p:xfrm>
          <a:off x="3158177" y="5348609"/>
          <a:ext cx="4506225" cy="151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FE6D84-BF2A-04C1-79F5-E8A1B711DCC3}"/>
              </a:ext>
            </a:extLst>
          </p:cNvPr>
          <p:cNvGraphicFramePr>
            <a:graphicFrameLocks noGrp="1"/>
          </p:cNvGraphicFramePr>
          <p:nvPr/>
        </p:nvGraphicFramePr>
        <p:xfrm>
          <a:off x="6826835" y="5101941"/>
          <a:ext cx="2508551" cy="1797109"/>
        </p:xfrm>
        <a:graphic>
          <a:graphicData uri="http://schemas.openxmlformats.org/drawingml/2006/table">
            <a:tbl>
              <a:tblPr/>
              <a:tblGrid>
                <a:gridCol w="162510">
                  <a:extLst>
                    <a:ext uri="{9D8B030D-6E8A-4147-A177-3AD203B41FA5}">
                      <a16:colId xmlns:a16="http://schemas.microsoft.com/office/drawing/2014/main" val="330915766"/>
                    </a:ext>
                  </a:extLst>
                </a:gridCol>
                <a:gridCol w="1492109">
                  <a:extLst>
                    <a:ext uri="{9D8B030D-6E8A-4147-A177-3AD203B41FA5}">
                      <a16:colId xmlns:a16="http://schemas.microsoft.com/office/drawing/2014/main" val="2737753705"/>
                    </a:ext>
                  </a:extLst>
                </a:gridCol>
                <a:gridCol w="853932">
                  <a:extLst>
                    <a:ext uri="{9D8B030D-6E8A-4147-A177-3AD203B41FA5}">
                      <a16:colId xmlns:a16="http://schemas.microsoft.com/office/drawing/2014/main" val="1246284009"/>
                    </a:ext>
                  </a:extLst>
                </a:gridCol>
              </a:tblGrid>
              <a:tr h="220673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 - User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61725"/>
                  </a:ext>
                </a:extLst>
              </a:tr>
              <a:tr h="35090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Tên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trang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39636"/>
                  </a:ext>
                </a:extLst>
              </a:tr>
              <a:tr h="2807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Trầm Hương Bảo Chiến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0088"/>
                  </a:ext>
                </a:extLst>
              </a:tr>
              <a:tr h="2170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Linh Nhím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751414"/>
                  </a:ext>
                </a:extLst>
              </a:tr>
              <a:tr h="2170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Vũ Vân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55889"/>
                  </a:ext>
                </a:extLst>
              </a:tr>
              <a:tr h="2170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Nguyễn Huyền Trang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60725"/>
                  </a:ext>
                </a:extLst>
              </a:tr>
              <a:tr h="2170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Hiên Quách</a:t>
                      </a:r>
                      <a:endParaRPr lang="vi-VN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633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B6C07A-1CF1-E36E-A46D-93CAA5AFB9D8}"/>
              </a:ext>
            </a:extLst>
          </p:cNvPr>
          <p:cNvGraphicFramePr>
            <a:graphicFrameLocks noGrp="1"/>
          </p:cNvGraphicFramePr>
          <p:nvPr/>
        </p:nvGraphicFramePr>
        <p:xfrm>
          <a:off x="9324953" y="5106566"/>
          <a:ext cx="2508550" cy="1800639"/>
        </p:xfrm>
        <a:graphic>
          <a:graphicData uri="http://schemas.openxmlformats.org/drawingml/2006/table">
            <a:tbl>
              <a:tblPr/>
              <a:tblGrid>
                <a:gridCol w="160556">
                  <a:extLst>
                    <a:ext uri="{9D8B030D-6E8A-4147-A177-3AD203B41FA5}">
                      <a16:colId xmlns:a16="http://schemas.microsoft.com/office/drawing/2014/main" val="695607863"/>
                    </a:ext>
                  </a:extLst>
                </a:gridCol>
                <a:gridCol w="1583694">
                  <a:extLst>
                    <a:ext uri="{9D8B030D-6E8A-4147-A177-3AD203B41FA5}">
                      <a16:colId xmlns:a16="http://schemas.microsoft.com/office/drawing/2014/main" val="2153070263"/>
                    </a:ext>
                  </a:extLst>
                </a:gridCol>
                <a:gridCol w="764300">
                  <a:extLst>
                    <a:ext uri="{9D8B030D-6E8A-4147-A177-3AD203B41FA5}">
                      <a16:colId xmlns:a16="http://schemas.microsoft.com/office/drawing/2014/main" val="942738518"/>
                    </a:ext>
                  </a:extLst>
                </a:gridCol>
              </a:tblGrid>
              <a:tr h="224869"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  <a:effectLst/>
                        </a:rPr>
                        <a:t>Facebook - Fanpage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35134"/>
                  </a:ext>
                </a:extLst>
              </a:tr>
              <a:tr h="35757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Tên trang và URL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900">
                          <a:effectLst/>
                        </a:rPr>
                        <a:t>Lượt tương tác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92632"/>
                  </a:ext>
                </a:extLst>
              </a:tr>
              <a:tr h="221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Lazada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186330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3789"/>
                  </a:ext>
                </a:extLst>
              </a:tr>
              <a:tr h="2842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VIB - Ngân Hàng Quốc Tế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45341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98464"/>
                  </a:ext>
                </a:extLst>
              </a:tr>
              <a:tr h="221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CafeBiz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42407"/>
                  </a:ext>
                </a:extLst>
              </a:tr>
              <a:tr h="221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Bankers có gì vui ?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57854"/>
                  </a:ext>
                </a:extLst>
              </a:tr>
              <a:tr h="221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Ngân hàng SeABank</a:t>
                      </a:r>
                      <a:endParaRPr lang="vi-VN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97260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A318F3B-65FF-02A5-8942-8755069CA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540300"/>
              </p:ext>
            </p:extLst>
          </p:nvPr>
        </p:nvGraphicFramePr>
        <p:xfrm>
          <a:off x="7729595" y="1295666"/>
          <a:ext cx="4447245" cy="183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960B90-91D7-FEF3-E31F-D47D9901D81A}"/>
              </a:ext>
            </a:extLst>
          </p:cNvPr>
          <p:cNvCxnSpPr>
            <a:cxnSpLocks/>
          </p:cNvCxnSpPr>
          <p:nvPr/>
        </p:nvCxnSpPr>
        <p:spPr>
          <a:xfrm>
            <a:off x="1843844" y="2442032"/>
            <a:ext cx="0" cy="2587961"/>
          </a:xfrm>
          <a:prstGeom prst="line">
            <a:avLst/>
          </a:prstGeom>
          <a:ln>
            <a:solidFill>
              <a:srgbClr val="0063AD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07771E-4003-A187-1DF1-EAB0CF839219}"/>
              </a:ext>
            </a:extLst>
          </p:cNvPr>
          <p:cNvGrpSpPr/>
          <p:nvPr/>
        </p:nvGrpSpPr>
        <p:grpSpPr>
          <a:xfrm>
            <a:off x="5396824" y="1287996"/>
            <a:ext cx="2041139" cy="1804495"/>
            <a:chOff x="419805" y="1663150"/>
            <a:chExt cx="2577370" cy="26527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DB0233-842C-1557-FB05-8DB1B1AEFBAA}"/>
                </a:ext>
              </a:extLst>
            </p:cNvPr>
            <p:cNvGrpSpPr/>
            <p:nvPr/>
          </p:nvGrpSpPr>
          <p:grpSpPr>
            <a:xfrm>
              <a:off x="419805" y="1663150"/>
              <a:ext cx="2577370" cy="2652714"/>
              <a:chOff x="198786" y="1455894"/>
              <a:chExt cx="2765661" cy="156981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3AF7E4-8838-005A-A367-9A7DA1394203}"/>
                  </a:ext>
                </a:extLst>
              </p:cNvPr>
              <p:cNvSpPr/>
              <p:nvPr/>
            </p:nvSpPr>
            <p:spPr>
              <a:xfrm>
                <a:off x="296422" y="1455894"/>
                <a:ext cx="2593305" cy="1569817"/>
              </a:xfrm>
              <a:prstGeom prst="rect">
                <a:avLst/>
              </a:prstGeom>
              <a:noFill/>
              <a:ln w="3175">
                <a:solidFill>
                  <a:srgbClr val="0063AD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87BAC08-C716-4C2F-1815-6D3D76ECB7AB}"/>
                  </a:ext>
                </a:extLst>
              </p:cNvPr>
              <p:cNvGrpSpPr/>
              <p:nvPr/>
            </p:nvGrpSpPr>
            <p:grpSpPr>
              <a:xfrm>
                <a:off x="198786" y="1462831"/>
                <a:ext cx="2765661" cy="1542553"/>
                <a:chOff x="198786" y="1462831"/>
                <a:chExt cx="2765661" cy="1542553"/>
              </a:xfrm>
            </p:grpSpPr>
            <p:sp>
              <p:nvSpPr>
                <p:cNvPr id="68" name="TextBox 23">
                  <a:extLst>
                    <a:ext uri="{FF2B5EF4-FFF2-40B4-BE49-F238E27FC236}">
                      <a16:creationId xmlns:a16="http://schemas.microsoft.com/office/drawing/2014/main" id="{62571C13-50E7-BE4C-2D81-F37B2CED315E}"/>
                    </a:ext>
                  </a:extLst>
                </p:cNvPr>
                <p:cNvSpPr txBox="1"/>
                <p:nvPr/>
              </p:nvSpPr>
              <p:spPr>
                <a:xfrm>
                  <a:off x="1693028" y="2092350"/>
                  <a:ext cx="89979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2.239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TextBox 23">
                  <a:extLst>
                    <a:ext uri="{FF2B5EF4-FFF2-40B4-BE49-F238E27FC236}">
                      <a16:creationId xmlns:a16="http://schemas.microsoft.com/office/drawing/2014/main" id="{AC8E493C-B415-77DB-1E15-078757C0A5A7}"/>
                    </a:ext>
                  </a:extLst>
                </p:cNvPr>
                <p:cNvSpPr txBox="1"/>
                <p:nvPr/>
              </p:nvSpPr>
              <p:spPr>
                <a:xfrm>
                  <a:off x="220834" y="2047114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TextBox 23">
                  <a:extLst>
                    <a:ext uri="{FF2B5EF4-FFF2-40B4-BE49-F238E27FC236}">
                      <a16:creationId xmlns:a16="http://schemas.microsoft.com/office/drawing/2014/main" id="{F3A5AA06-95BA-3402-ADD9-CD5EBC9D5269}"/>
                    </a:ext>
                  </a:extLst>
                </p:cNvPr>
                <p:cNvSpPr txBox="1"/>
                <p:nvPr/>
              </p:nvSpPr>
              <p:spPr>
                <a:xfrm>
                  <a:off x="202061" y="2301106"/>
                  <a:ext cx="1126037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1" name="TextBox 23">
                  <a:extLst>
                    <a:ext uri="{FF2B5EF4-FFF2-40B4-BE49-F238E27FC236}">
                      <a16:creationId xmlns:a16="http://schemas.microsoft.com/office/drawing/2014/main" id="{CABAF294-666F-3EC7-21F3-C05D86959958}"/>
                    </a:ext>
                  </a:extLst>
                </p:cNvPr>
                <p:cNvSpPr txBox="1"/>
                <p:nvPr/>
              </p:nvSpPr>
              <p:spPr>
                <a:xfrm>
                  <a:off x="217635" y="2559772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2" name="TextBox 23">
                  <a:extLst>
                    <a:ext uri="{FF2B5EF4-FFF2-40B4-BE49-F238E27FC236}">
                      <a16:creationId xmlns:a16="http://schemas.microsoft.com/office/drawing/2014/main" id="{1B091CCD-8A60-F44D-A52E-78C60DACE2FA}"/>
                    </a:ext>
                  </a:extLst>
                </p:cNvPr>
                <p:cNvSpPr txBox="1"/>
                <p:nvPr/>
              </p:nvSpPr>
              <p:spPr>
                <a:xfrm>
                  <a:off x="1710510" y="2339933"/>
                  <a:ext cx="90980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388.109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23">
                  <a:extLst>
                    <a:ext uri="{FF2B5EF4-FFF2-40B4-BE49-F238E27FC236}">
                      <a16:creationId xmlns:a16="http://schemas.microsoft.com/office/drawing/2014/main" id="{737B7C11-D78D-6C6C-4E25-EBFF4D43B71A}"/>
                    </a:ext>
                  </a:extLst>
                </p:cNvPr>
                <p:cNvSpPr txBox="1"/>
                <p:nvPr/>
              </p:nvSpPr>
              <p:spPr>
                <a:xfrm>
                  <a:off x="1715783" y="2560129"/>
                  <a:ext cx="886159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6.592</a:t>
                  </a:r>
                </a:p>
              </p:txBody>
            </p:sp>
            <p:sp>
              <p:nvSpPr>
                <p:cNvPr id="74" name="TextBox 23">
                  <a:extLst>
                    <a:ext uri="{FF2B5EF4-FFF2-40B4-BE49-F238E27FC236}">
                      <a16:creationId xmlns:a16="http://schemas.microsoft.com/office/drawing/2014/main" id="{E4E6DD62-3B24-C02C-AB7D-1067590A633C}"/>
                    </a:ext>
                  </a:extLst>
                </p:cNvPr>
                <p:cNvSpPr txBox="1"/>
                <p:nvPr/>
              </p:nvSpPr>
              <p:spPr>
                <a:xfrm>
                  <a:off x="219390" y="2765543"/>
                  <a:ext cx="1477643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5" name="TextBox 23">
                  <a:extLst>
                    <a:ext uri="{FF2B5EF4-FFF2-40B4-BE49-F238E27FC236}">
                      <a16:creationId xmlns:a16="http://schemas.microsoft.com/office/drawing/2014/main" id="{677E10F7-C712-D895-3130-7E584216CBD1}"/>
                    </a:ext>
                  </a:extLst>
                </p:cNvPr>
                <p:cNvSpPr txBox="1"/>
                <p:nvPr/>
              </p:nvSpPr>
              <p:spPr>
                <a:xfrm>
                  <a:off x="1690869" y="2784490"/>
                  <a:ext cx="1056518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60.613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6" name="TextBox 23">
                  <a:extLst>
                    <a:ext uri="{FF2B5EF4-FFF2-40B4-BE49-F238E27FC236}">
                      <a16:creationId xmlns:a16="http://schemas.microsoft.com/office/drawing/2014/main" id="{C874C689-F714-AB99-85BA-D7FFB2F17911}"/>
                    </a:ext>
                  </a:extLst>
                </p:cNvPr>
                <p:cNvSpPr txBox="1"/>
                <p:nvPr/>
              </p:nvSpPr>
              <p:spPr>
                <a:xfrm>
                  <a:off x="203446" y="1462831"/>
                  <a:ext cx="1716975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7" name="TextBox 23">
                  <a:extLst>
                    <a:ext uri="{FF2B5EF4-FFF2-40B4-BE49-F238E27FC236}">
                      <a16:creationId xmlns:a16="http://schemas.microsoft.com/office/drawing/2014/main" id="{D094CC72-AB80-BCF2-63E6-064DD68C5AA4}"/>
                    </a:ext>
                  </a:extLst>
                </p:cNvPr>
                <p:cNvSpPr txBox="1"/>
                <p:nvPr/>
              </p:nvSpPr>
              <p:spPr>
                <a:xfrm>
                  <a:off x="1808601" y="1479095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390.348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550FD62-F5BD-53F8-4CF8-BB9D502691D1}"/>
                    </a:ext>
                  </a:extLst>
                </p:cNvPr>
                <p:cNvSpPr txBox="1"/>
                <p:nvPr/>
              </p:nvSpPr>
              <p:spPr>
                <a:xfrm>
                  <a:off x="198786" y="1743128"/>
                  <a:ext cx="1641092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Chỉ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số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xảm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9" name="TextBox 23">
                  <a:extLst>
                    <a:ext uri="{FF2B5EF4-FFF2-40B4-BE49-F238E27FC236}">
                      <a16:creationId xmlns:a16="http://schemas.microsoft.com/office/drawing/2014/main" id="{D391636E-DCAB-CE8D-81FC-C06EF6C39DF5}"/>
                    </a:ext>
                  </a:extLst>
                </p:cNvPr>
                <p:cNvSpPr txBox="1"/>
                <p:nvPr/>
              </p:nvSpPr>
              <p:spPr>
                <a:xfrm>
                  <a:off x="1896693" y="1774428"/>
                  <a:ext cx="1067754" cy="220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0,71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AFC875DC-55FC-DA1A-4B60-0B3E317A2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46809" y="2759017"/>
              <a:ext cx="251999" cy="252000"/>
            </a:xfrm>
            <a:prstGeom prst="rect">
              <a:avLst/>
            </a:prstGeom>
          </p:spPr>
        </p:pic>
        <p:pic>
          <p:nvPicPr>
            <p:cNvPr id="19" name="Graphic 18" descr="Customer review">
              <a:extLst>
                <a:ext uri="{FF2B5EF4-FFF2-40B4-BE49-F238E27FC236}">
                  <a16:creationId xmlns:a16="http://schemas.microsoft.com/office/drawing/2014/main" id="{B0931059-BDFD-6C96-9E7C-A2CC8AA7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53905" y="1734042"/>
              <a:ext cx="252001" cy="252000"/>
            </a:xfrm>
            <a:prstGeom prst="rect">
              <a:avLst/>
            </a:prstGeom>
          </p:spPr>
        </p:pic>
        <p:pic>
          <p:nvPicPr>
            <p:cNvPr id="33" name="Graphic 32" descr="Chat">
              <a:extLst>
                <a:ext uri="{FF2B5EF4-FFF2-40B4-BE49-F238E27FC236}">
                  <a16:creationId xmlns:a16="http://schemas.microsoft.com/office/drawing/2014/main" id="{25D2A497-EB20-F958-9F59-B7E5D4B0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8724" y="3228118"/>
              <a:ext cx="264610" cy="264611"/>
            </a:xfrm>
            <a:prstGeom prst="rect">
              <a:avLst/>
            </a:prstGeom>
          </p:spPr>
        </p:pic>
        <p:pic>
          <p:nvPicPr>
            <p:cNvPr id="63" name="Graphic 62" descr="Share">
              <a:extLst>
                <a:ext uri="{FF2B5EF4-FFF2-40B4-BE49-F238E27FC236}">
                  <a16:creationId xmlns:a16="http://schemas.microsoft.com/office/drawing/2014/main" id="{971AA948-F80B-C7D5-7D81-2733FCE31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6809" y="3583676"/>
              <a:ext cx="227288" cy="227289"/>
            </a:xfrm>
            <a:prstGeom prst="rect">
              <a:avLst/>
            </a:prstGeom>
          </p:spPr>
        </p:pic>
        <p:pic>
          <p:nvPicPr>
            <p:cNvPr id="64" name="Graphic 63" descr="Grinning face with solid fill">
              <a:extLst>
                <a:ext uri="{FF2B5EF4-FFF2-40B4-BE49-F238E27FC236}">
                  <a16:creationId xmlns:a16="http://schemas.microsoft.com/office/drawing/2014/main" id="{00043098-DB09-8940-4DA2-8D997B26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27128" y="2262408"/>
              <a:ext cx="251999" cy="252000"/>
            </a:xfrm>
            <a:prstGeom prst="rect">
              <a:avLst/>
            </a:prstGeom>
          </p:spPr>
        </p:pic>
        <p:pic>
          <p:nvPicPr>
            <p:cNvPr id="65" name="Graphic 64" descr="Thumbs up sign">
              <a:extLst>
                <a:ext uri="{FF2B5EF4-FFF2-40B4-BE49-F238E27FC236}">
                  <a16:creationId xmlns:a16="http://schemas.microsoft.com/office/drawing/2014/main" id="{4807F914-67C7-718A-DFC3-0856F7D4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53497" y="3958067"/>
              <a:ext cx="227288" cy="227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414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846609" y="2506170"/>
            <a:ext cx="6622480" cy="975686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PHÂN TÍCH CHIẾN DỊCH NỔI BẬT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5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607878" y="372338"/>
            <a:ext cx="704653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 DỊCH: KHAI LỄ ĐẠI CÁT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4118748" y="643287"/>
            <a:ext cx="8261960" cy="830999"/>
            <a:chOff x="3637083" y="499054"/>
            <a:chExt cx="5407756" cy="5704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407756" cy="57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Techcombank</a:t>
              </a:r>
              <a:r>
                <a: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8B420B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84785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778126" y="1034721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28416" y="1700086"/>
            <a:ext cx="823349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KhaiLễĐạiCát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VuDieuTramTy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Phương thức truyền thông trên mạng xã hội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tặng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khách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tham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thanh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toán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cùng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Mobile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2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):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Livestream quay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thưởng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chụp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ảnh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check-in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cùng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Mèo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Đại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,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</a:t>
            </a:r>
            <a:r>
              <a:rPr kumimoji="0" lang="vi-VN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4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). Bên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cạnh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TCB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cũng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đăng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tác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cùng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KOL chia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quà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tặng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nhằm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tăng mức độ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tỏa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tiếp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đối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5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),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trí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hướng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Beatvn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TOP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 Comments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,…), KOL,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nổi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tiếng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5"/>
              </a:rPr>
              <a:t>Jun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5"/>
              </a:rPr>
              <a:t>Phạm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Hoa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hậu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Nguyễn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 Cao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Kỳ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Duyên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113928" y="1940198"/>
            <a:ext cx="3657866" cy="3405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09244" y="914345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10,4K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0,99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10K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236921" y="2335176"/>
          <a:ext cx="4571154" cy="1901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379173" y="2751657"/>
            <a:ext cx="1189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D7E7BF-F69C-8864-68A5-403CBF6E28AA}"/>
              </a:ext>
            </a:extLst>
          </p:cNvPr>
          <p:cNvGrpSpPr/>
          <p:nvPr/>
        </p:nvGrpSpPr>
        <p:grpSpPr>
          <a:xfrm>
            <a:off x="4118750" y="5580746"/>
            <a:ext cx="8043156" cy="1015663"/>
            <a:chOff x="3479459" y="4885529"/>
            <a:chExt cx="8366885" cy="1015663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37DBC56-F11C-4F0B-7482-ED1567F8EF4A}"/>
                </a:ext>
              </a:extLst>
            </p:cNvPr>
            <p:cNvSpPr/>
            <p:nvPr/>
          </p:nvSpPr>
          <p:spPr>
            <a:xfrm>
              <a:off x="3479459" y="5082897"/>
              <a:ext cx="1599601" cy="587462"/>
            </a:xfrm>
            <a:prstGeom prst="rightArrow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Yếu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tố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hút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4515C9-FCFE-37F1-DA7C-3F53482CD937}"/>
                </a:ext>
              </a:extLst>
            </p:cNvPr>
            <p:cNvSpPr txBox="1"/>
            <p:nvPr/>
          </p:nvSpPr>
          <p:spPr>
            <a:xfrm>
              <a:off x="5119105" y="4885529"/>
              <a:ext cx="2908637" cy="1015663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trình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quà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tặng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khi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khách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giao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dịch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thanh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toán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cùng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Techcombank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Mobile: Livestream, check-in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cùng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Mèo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Đại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Cát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03723-96CC-3435-1D28-46C435C4116A}"/>
                </a:ext>
              </a:extLst>
            </p:cNvPr>
            <p:cNvSpPr txBox="1"/>
            <p:nvPr/>
          </p:nvSpPr>
          <p:spPr>
            <a:xfrm>
              <a:off x="8576822" y="4885529"/>
              <a:ext cx="3269522" cy="78483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Đăng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tải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trình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trên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trang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cộng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đồng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giới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trẻ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cộng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tác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cùng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nhiều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KOL,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người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nổi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tiếng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.</a:t>
              </a:r>
            </a:p>
          </p:txBody>
        </p:sp>
        <p:sp>
          <p:nvSpPr>
            <p:cNvPr id="32" name="Plus 29">
              <a:extLst>
                <a:ext uri="{FF2B5EF4-FFF2-40B4-BE49-F238E27FC236}">
                  <a16:creationId xmlns:a16="http://schemas.microsoft.com/office/drawing/2014/main" id="{0C48C5BF-18EE-2400-2924-09A3E13A4715}"/>
                </a:ext>
              </a:extLst>
            </p:cNvPr>
            <p:cNvSpPr/>
            <p:nvPr/>
          </p:nvSpPr>
          <p:spPr>
            <a:xfrm>
              <a:off x="8143453" y="5162283"/>
              <a:ext cx="317657" cy="319408"/>
            </a:xfrm>
            <a:prstGeom prst="mathPlus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9" name="Chart 8"/>
          <p:cNvGraphicFramePr/>
          <p:nvPr/>
        </p:nvGraphicFramePr>
        <p:xfrm>
          <a:off x="-356689" y="4398234"/>
          <a:ext cx="3925611" cy="1128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004396" y="4156766"/>
            <a:ext cx="8198901" cy="13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Hưởng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ứng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vui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mừng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kêu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gọi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bạn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bè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tham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hỏi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đáp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bình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mang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200" b="1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khó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đạt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(Mở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hộp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quà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nhưng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toàn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hộp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rỗng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hoặc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giá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trị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thấp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rằng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danh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“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nhà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”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hoặc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đối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tượng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ưu tiên,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4421D61-3CD5-06F2-07FE-04F975CBDE8A}"/>
              </a:ext>
            </a:extLst>
          </p:cNvPr>
          <p:cNvSpPr/>
          <p:nvPr/>
        </p:nvSpPr>
        <p:spPr>
          <a:xfrm>
            <a:off x="3656324" y="4246965"/>
            <a:ext cx="174805" cy="1279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86144" y="343200"/>
            <a:ext cx="7554966" cy="316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 DỊCH: CHECK IN TRỤ SỞ MỚI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4025751" y="798660"/>
            <a:ext cx="8261960" cy="707886"/>
            <a:chOff x="3637083" y="499054"/>
            <a:chExt cx="5407756" cy="4859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407756" cy="48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Techcombank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BC0413">
                    <a:lumMod val="60000"/>
                    <a:lumOff val="4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800650" y="984982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21522" y="1718573"/>
            <a:ext cx="823349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BeGreater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LuonVuotTroi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VuotTroiHonMoiNgay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#TetQuyMao2023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Luugiukhoanhkhacvuottroi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Phương thức truyền thông trên mạng xã hội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check-in ở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cổng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TCB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tại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trụ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sở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mới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Bên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cạnh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Tehcombank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cũng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tận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dụng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một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số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để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chia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cổng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chào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check-in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TCB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tại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trụ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sở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nhằm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tăng mức độ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tỏa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hoạt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động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tiếp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đối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đặc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biệt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đối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tượng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trẻ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2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4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),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trí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hướng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CA181F"/>
                </a:solidFill>
                <a:effectLst/>
                <a:uLnTx/>
                <a:uFillTx/>
                <a:latin typeface="Helvetica Neue"/>
                <a:ea typeface="Times New Roman"/>
                <a:cs typeface="Times New Roman"/>
                <a:sym typeface="Times New Roman"/>
                <a:hlinkClick r:id="rId2"/>
              </a:rPr>
              <a:t>Top Comment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4"/>
              </a:rPr>
              <a:t>Beat.vn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Hà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Nội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tôi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…).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147114" y="1933779"/>
            <a:ext cx="3657866" cy="3405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58806" y="961406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4,440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0,99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4058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966230" y="2381496"/>
          <a:ext cx="5451659" cy="1780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1518749" y="2268817"/>
            <a:ext cx="11961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D7E7BF-F69C-8864-68A5-403CBF6E28AA}"/>
              </a:ext>
            </a:extLst>
          </p:cNvPr>
          <p:cNvGrpSpPr/>
          <p:nvPr/>
        </p:nvGrpSpPr>
        <p:grpSpPr>
          <a:xfrm>
            <a:off x="4129345" y="5600589"/>
            <a:ext cx="7993679" cy="993029"/>
            <a:chOff x="3252941" y="4925106"/>
            <a:chExt cx="8700744" cy="993029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37DBC56-F11C-4F0B-7482-ED1567F8EF4A}"/>
                </a:ext>
              </a:extLst>
            </p:cNvPr>
            <p:cNvSpPr/>
            <p:nvPr/>
          </p:nvSpPr>
          <p:spPr>
            <a:xfrm>
              <a:off x="3252941" y="5096506"/>
              <a:ext cx="1599601" cy="587462"/>
            </a:xfrm>
            <a:prstGeom prst="rightArrow">
              <a:avLst/>
            </a:prstGeom>
            <a:noFill/>
            <a:ln w="127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Yếu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tố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hút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4515C9-FCFE-37F1-DA7C-3F53482CD937}"/>
                </a:ext>
              </a:extLst>
            </p:cNvPr>
            <p:cNvSpPr txBox="1"/>
            <p:nvPr/>
          </p:nvSpPr>
          <p:spPr>
            <a:xfrm>
              <a:off x="5057443" y="4925106"/>
              <a:ext cx="3305315" cy="993029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Lì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xì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hấp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dẫn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đầu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năm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đánh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vào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tâm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lý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người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dùng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muốn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nhận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lộc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từ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ngân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để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may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mắn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cả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năm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thuận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lợi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về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mặt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tiền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tài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03723-96CC-3435-1D28-46C435C4116A}"/>
                </a:ext>
              </a:extLst>
            </p:cNvPr>
            <p:cNvSpPr txBox="1"/>
            <p:nvPr/>
          </p:nvSpPr>
          <p:spPr>
            <a:xfrm>
              <a:off x="8684163" y="5029205"/>
              <a:ext cx="3269522" cy="78483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Sử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dụng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đa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trang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cộng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đồng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để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lan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tỏa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thông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tin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trình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giúp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dễ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tiếp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cận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với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khách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tiềm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năng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2" name="Plus 29">
              <a:extLst>
                <a:ext uri="{FF2B5EF4-FFF2-40B4-BE49-F238E27FC236}">
                  <a16:creationId xmlns:a16="http://schemas.microsoft.com/office/drawing/2014/main" id="{0C48C5BF-18EE-2400-2924-09A3E13A4715}"/>
                </a:ext>
              </a:extLst>
            </p:cNvPr>
            <p:cNvSpPr/>
            <p:nvPr/>
          </p:nvSpPr>
          <p:spPr>
            <a:xfrm>
              <a:off x="8366505" y="5230533"/>
              <a:ext cx="317657" cy="319408"/>
            </a:xfrm>
            <a:prstGeom prst="mathPlus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33" name="Chart 32"/>
          <p:cNvGraphicFramePr/>
          <p:nvPr/>
        </p:nvGraphicFramePr>
        <p:xfrm>
          <a:off x="-445863" y="4301892"/>
          <a:ext cx="4045328" cy="112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867726" y="4092938"/>
            <a:ext cx="7930983" cy="108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Khen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hội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sở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đẹp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tham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chụp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ảnh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tại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trụ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sở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tag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bạn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bè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tham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Bình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trụ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sở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mang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kumimoji="0" lang="en-US" sz="12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hông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còn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tài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khoản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TCB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F398B53-5823-8206-1CEB-62F30B6CE438}"/>
              </a:ext>
            </a:extLst>
          </p:cNvPr>
          <p:cNvSpPr/>
          <p:nvPr/>
        </p:nvSpPr>
        <p:spPr>
          <a:xfrm>
            <a:off x="3656324" y="4114233"/>
            <a:ext cx="174805" cy="1279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71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2" y="336430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 DỊCH: TCB NHẬN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NHIỀU GIẢI THƯỞNG DANH GIÁ QUỐC TẾ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3930040" y="710023"/>
            <a:ext cx="8261960" cy="843999"/>
            <a:chOff x="3618946" y="383819"/>
            <a:chExt cx="5407756" cy="5793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18946" y="383819"/>
              <a:ext cx="5407756" cy="57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Techcombank</a:t>
              </a:r>
              <a:r>
                <a: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8B420B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84785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739155" y="963182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763337" y="1621686"/>
            <a:ext cx="823349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VuotTroiHonMoiNgay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BeGreater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TechcombankMobile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#App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GoodDesignAward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GBOAward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Phương thức truyền thông trên mạng xã hội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Bài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đăng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những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thưởng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lớn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ở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mục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diện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thiết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kế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xuất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sắc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dụng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sáng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tạo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nhất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năm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2022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2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), Bên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cạnh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cũng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tận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dụng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một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số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lớn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uy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để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chia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những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thưởng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này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nhằm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tăng mức độ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tỏa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tiếp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đối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hơn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4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5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),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lang="en-US" sz="1200" b="1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200" b="1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1200" b="1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chia </a:t>
            </a:r>
            <a:r>
              <a:rPr lang="en-US" sz="1200" b="1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lại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Thạch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Ybi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 Ho Mot Vu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thuê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,…),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uy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tế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Kinh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tế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 &amp;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Xây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dựng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Kinh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tế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nông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thôn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91597" y="2130328"/>
            <a:ext cx="3657866" cy="3405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4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01106" y="1124186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0,6K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0,98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1A24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0,5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K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452405" y="2519780"/>
          <a:ext cx="4571154" cy="1784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223681" y="3373942"/>
            <a:ext cx="11961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D7E7BF-F69C-8864-68A5-403CBF6E28AA}"/>
              </a:ext>
            </a:extLst>
          </p:cNvPr>
          <p:cNvGrpSpPr/>
          <p:nvPr/>
        </p:nvGrpSpPr>
        <p:grpSpPr>
          <a:xfrm>
            <a:off x="4415605" y="5856719"/>
            <a:ext cx="7453832" cy="664851"/>
            <a:chOff x="3140184" y="4962479"/>
            <a:chExt cx="8648303" cy="664851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37DBC56-F11C-4F0B-7482-ED1567F8EF4A}"/>
                </a:ext>
              </a:extLst>
            </p:cNvPr>
            <p:cNvSpPr/>
            <p:nvPr/>
          </p:nvSpPr>
          <p:spPr>
            <a:xfrm>
              <a:off x="3140184" y="4962479"/>
              <a:ext cx="1599601" cy="587462"/>
            </a:xfrm>
            <a:prstGeom prst="rightArrow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Yếu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tố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hút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4515C9-FCFE-37F1-DA7C-3F53482CD937}"/>
                </a:ext>
              </a:extLst>
            </p:cNvPr>
            <p:cNvSpPr txBox="1"/>
            <p:nvPr/>
          </p:nvSpPr>
          <p:spPr>
            <a:xfrm>
              <a:off x="5157849" y="5056577"/>
              <a:ext cx="2908637" cy="5313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Bài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đăng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trên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Fanpage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chính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thể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hiện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độ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uy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tín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của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giải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thưởng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03723-96CC-3435-1D28-46C435C4116A}"/>
                </a:ext>
              </a:extLst>
            </p:cNvPr>
            <p:cNvSpPr txBox="1"/>
            <p:nvPr/>
          </p:nvSpPr>
          <p:spPr>
            <a:xfrm>
              <a:off x="8518965" y="5073332"/>
              <a:ext cx="3269522" cy="5539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Đăng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tải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thông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tin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trên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trang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báo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uy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tín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về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kinh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tế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Việt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Nam</a:t>
              </a:r>
            </a:p>
          </p:txBody>
        </p:sp>
        <p:sp>
          <p:nvSpPr>
            <p:cNvPr id="32" name="Plus 29">
              <a:extLst>
                <a:ext uri="{FF2B5EF4-FFF2-40B4-BE49-F238E27FC236}">
                  <a16:creationId xmlns:a16="http://schemas.microsoft.com/office/drawing/2014/main" id="{0C48C5BF-18EE-2400-2924-09A3E13A4715}"/>
                </a:ext>
              </a:extLst>
            </p:cNvPr>
            <p:cNvSpPr/>
            <p:nvPr/>
          </p:nvSpPr>
          <p:spPr>
            <a:xfrm>
              <a:off x="8143453" y="5162283"/>
              <a:ext cx="317657" cy="319408"/>
            </a:xfrm>
            <a:prstGeom prst="mathPlu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33" name="Chart 32"/>
          <p:cNvGraphicFramePr/>
          <p:nvPr/>
        </p:nvGraphicFramePr>
        <p:xfrm>
          <a:off x="-452405" y="4328779"/>
          <a:ext cx="4047479" cy="1180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735588" y="4457864"/>
            <a:ext cx="9663027" cy="108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Đánh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giá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uy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hỏi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đáp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giải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mang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200" b="1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lỗi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app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55BCDA-B23D-8F99-9AAE-AFCF78EC90B0}"/>
              </a:ext>
            </a:extLst>
          </p:cNvPr>
          <p:cNvSpPr/>
          <p:nvPr/>
        </p:nvSpPr>
        <p:spPr>
          <a:xfrm>
            <a:off x="3595364" y="4327593"/>
            <a:ext cx="174805" cy="1279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3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1" y="415280"/>
            <a:ext cx="1183187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 DỊCH: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VP Bank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với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chương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trình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“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Dự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đoán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hay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nhận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quà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ngay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AFF Cup”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4011997" y="746171"/>
            <a:ext cx="8180003" cy="707886"/>
            <a:chOff x="3637083" y="499054"/>
            <a:chExt cx="5407756" cy="4859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407756" cy="48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368536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VP Bank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68536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685364" y="958504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812513" y="1753526"/>
            <a:ext cx="82334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MaiyeuVPBank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VimotVietNamvodich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Phương thức truyền thông trên mạng xã hội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tỉ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số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đấu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tuyển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Việt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Nam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tại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AFF Cup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trúng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thưởng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2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).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Bên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cạnh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VP Bank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cũng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đăng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dành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riêng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bộ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viêc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nhằm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tăng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mức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độ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tỏa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tiếp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dành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riêng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bộ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viên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Các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sự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kiện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nội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bộ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VPBank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222109" y="2006536"/>
            <a:ext cx="3657866" cy="340519"/>
          </a:xfrm>
          <a:prstGeom prst="roundRect">
            <a:avLst/>
          </a:prstGeom>
          <a:solidFill>
            <a:srgbClr val="119B58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83926" y="1037223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35K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lang="en-US" sz="1600" b="1" kern="0" noProof="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0.99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35K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191400" y="2320135"/>
          <a:ext cx="3314691" cy="1786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368830" y="3519322"/>
            <a:ext cx="12554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5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5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D7E7BF-F69C-8864-68A5-403CBF6E28AA}"/>
              </a:ext>
            </a:extLst>
          </p:cNvPr>
          <p:cNvGrpSpPr/>
          <p:nvPr/>
        </p:nvGrpSpPr>
        <p:grpSpPr>
          <a:xfrm>
            <a:off x="3962686" y="5397563"/>
            <a:ext cx="8083317" cy="993029"/>
            <a:chOff x="3140184" y="4885529"/>
            <a:chExt cx="8798311" cy="993029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37DBC56-F11C-4F0B-7482-ED1567F8EF4A}"/>
                </a:ext>
              </a:extLst>
            </p:cNvPr>
            <p:cNvSpPr/>
            <p:nvPr/>
          </p:nvSpPr>
          <p:spPr>
            <a:xfrm>
              <a:off x="3140184" y="4962479"/>
              <a:ext cx="1599601" cy="587462"/>
            </a:xfrm>
            <a:prstGeom prst="rightArrow">
              <a:avLst/>
            </a:prstGeom>
            <a:noFill/>
            <a:ln w="12700" cap="flat" cmpd="sng" algn="ctr">
              <a:solidFill>
                <a:srgbClr val="36853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Yếu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tố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hút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4515C9-FCFE-37F1-DA7C-3F53482CD937}"/>
                </a:ext>
              </a:extLst>
            </p:cNvPr>
            <p:cNvSpPr txBox="1"/>
            <p:nvPr/>
          </p:nvSpPr>
          <p:spPr>
            <a:xfrm>
              <a:off x="4855497" y="4885529"/>
              <a:ext cx="3172245" cy="993029"/>
            </a:xfrm>
            <a:prstGeom prst="rect">
              <a:avLst/>
            </a:prstGeom>
            <a:noFill/>
            <a:ln>
              <a:solidFill>
                <a:srgbClr val="368536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Minigame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kết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hợp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với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sự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kiện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bóng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đá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AFF Cup –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Sự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kiện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nhận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được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sự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quan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tâm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lớn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của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cộng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đồng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tại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thời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điểm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đó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03723-96CC-3435-1D28-46C435C4116A}"/>
                </a:ext>
              </a:extLst>
            </p:cNvPr>
            <p:cNvSpPr txBox="1"/>
            <p:nvPr/>
          </p:nvSpPr>
          <p:spPr>
            <a:xfrm>
              <a:off x="8576822" y="4962479"/>
              <a:ext cx="3361673" cy="762196"/>
            </a:xfrm>
            <a:prstGeom prst="rect">
              <a:avLst/>
            </a:prstGeom>
            <a:noFill/>
            <a:ln>
              <a:solidFill>
                <a:srgbClr val="368536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Luật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chơi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đơn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gian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đặc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biệt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không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bị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giới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hạn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số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lượng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bình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luận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cho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1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người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trên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1 minigame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2" name="Plus 29">
              <a:extLst>
                <a:ext uri="{FF2B5EF4-FFF2-40B4-BE49-F238E27FC236}">
                  <a16:creationId xmlns:a16="http://schemas.microsoft.com/office/drawing/2014/main" id="{0C48C5BF-18EE-2400-2924-09A3E13A4715}"/>
                </a:ext>
              </a:extLst>
            </p:cNvPr>
            <p:cNvSpPr/>
            <p:nvPr/>
          </p:nvSpPr>
          <p:spPr>
            <a:xfrm>
              <a:off x="8143453" y="5162283"/>
              <a:ext cx="317657" cy="319408"/>
            </a:xfrm>
            <a:prstGeom prst="mathPlus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33" name="Chart 32"/>
          <p:cNvGraphicFramePr/>
          <p:nvPr/>
        </p:nvGraphicFramePr>
        <p:xfrm>
          <a:off x="-164365" y="4072724"/>
          <a:ext cx="3565582" cy="1324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770169" y="3960642"/>
            <a:ext cx="8233489" cy="108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200" i="1" noProof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tham </a:t>
            </a:r>
            <a:r>
              <a:rPr lang="en-US" sz="1200" i="1" noProof="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</a:t>
            </a:r>
            <a:r>
              <a:rPr lang="en-US" sz="1200" i="1" noProof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hưởng ứng </a:t>
            </a:r>
            <a:r>
              <a:rPr lang="en-US" sz="1200" i="1" noProof="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200" i="1" noProof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noProof="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hỏi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đáp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trinh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mang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sắc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thái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lâu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báo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quả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4936E83-7FB6-5F01-D2E2-C4F6271574E7}"/>
              </a:ext>
            </a:extLst>
          </p:cNvPr>
          <p:cNvSpPr/>
          <p:nvPr/>
        </p:nvSpPr>
        <p:spPr>
          <a:xfrm>
            <a:off x="3568804" y="3960642"/>
            <a:ext cx="174805" cy="1279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1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BD4F2BFE-32B6-4B22-B8E2-19AF08368474}"/>
              </a:ext>
            </a:extLst>
          </p:cNvPr>
          <p:cNvSpPr txBox="1">
            <a:spLocks/>
          </p:cNvSpPr>
          <p:nvPr/>
        </p:nvSpPr>
        <p:spPr>
          <a:xfrm>
            <a:off x="579299" y="233125"/>
            <a:ext cx="5157673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marL="1270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 QUAN VÀ ĐỀ XUẤT</a:t>
            </a:r>
            <a:endParaRPr kumimoji="0" lang="vi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376E7CE-3EEC-7616-A395-818448A642A4}"/>
              </a:ext>
            </a:extLst>
          </p:cNvPr>
          <p:cNvSpPr/>
          <p:nvPr/>
        </p:nvSpPr>
        <p:spPr>
          <a:xfrm>
            <a:off x="96982" y="191560"/>
            <a:ext cx="360218" cy="29302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Graphic 20" descr="Presentation with pie chart">
            <a:extLst>
              <a:ext uri="{FF2B5EF4-FFF2-40B4-BE49-F238E27FC236}">
                <a16:creationId xmlns:a16="http://schemas.microsoft.com/office/drawing/2014/main" id="{17212BB2-5148-117F-63DA-8D1D2374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979" y="1043364"/>
            <a:ext cx="616198" cy="616198"/>
          </a:xfrm>
          <a:prstGeom prst="rect">
            <a:avLst/>
          </a:prstGeom>
        </p:spPr>
      </p:pic>
      <p:pic>
        <p:nvPicPr>
          <p:cNvPr id="26" name="Graphic 25" descr="Lightbulb">
            <a:extLst>
              <a:ext uri="{FF2B5EF4-FFF2-40B4-BE49-F238E27FC236}">
                <a16:creationId xmlns:a16="http://schemas.microsoft.com/office/drawing/2014/main" id="{A718C587-EC2C-2611-5138-06E8C0E2E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7070" y="1163782"/>
            <a:ext cx="615600" cy="615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F64013-4C99-796E-DFB8-D1F0F786BEC8}"/>
              </a:ext>
            </a:extLst>
          </p:cNvPr>
          <p:cNvSpPr txBox="1"/>
          <p:nvPr/>
        </p:nvSpPr>
        <p:spPr>
          <a:xfrm>
            <a:off x="1025235" y="1142058"/>
            <a:ext cx="430887" cy="509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A7617B-CE59-BFF6-23DB-777324521F12}"/>
              </a:ext>
            </a:extLst>
          </p:cNvPr>
          <p:cNvCxnSpPr/>
          <p:nvPr/>
        </p:nvCxnSpPr>
        <p:spPr>
          <a:xfrm>
            <a:off x="1454730" y="1779382"/>
            <a:ext cx="44473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AA317F-9092-42B9-3C6A-8FB2CD84494B}"/>
              </a:ext>
            </a:extLst>
          </p:cNvPr>
          <p:cNvCxnSpPr/>
          <p:nvPr/>
        </p:nvCxnSpPr>
        <p:spPr>
          <a:xfrm>
            <a:off x="1495148" y="3691308"/>
            <a:ext cx="44473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ECEF6B-30E2-A422-F93D-1F85C09284CC}"/>
              </a:ext>
            </a:extLst>
          </p:cNvPr>
          <p:cNvCxnSpPr/>
          <p:nvPr/>
        </p:nvCxnSpPr>
        <p:spPr>
          <a:xfrm>
            <a:off x="1466298" y="5540028"/>
            <a:ext cx="44473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38471BB-B70B-5128-0753-38CD009B8523}"/>
              </a:ext>
            </a:extLst>
          </p:cNvPr>
          <p:cNvSpPr txBox="1"/>
          <p:nvPr/>
        </p:nvSpPr>
        <p:spPr>
          <a:xfrm>
            <a:off x="5929427" y="1202362"/>
            <a:ext cx="430887" cy="509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Đề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xuất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9D2942-E6E6-AA8F-560C-34BDA3DBC4D6}"/>
              </a:ext>
            </a:extLst>
          </p:cNvPr>
          <p:cNvCxnSpPr/>
          <p:nvPr/>
        </p:nvCxnSpPr>
        <p:spPr>
          <a:xfrm>
            <a:off x="6398967" y="1779382"/>
            <a:ext cx="44473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332B0B-EDFA-1A0B-7940-30E80D41B000}"/>
              </a:ext>
            </a:extLst>
          </p:cNvPr>
          <p:cNvCxnSpPr/>
          <p:nvPr/>
        </p:nvCxnSpPr>
        <p:spPr>
          <a:xfrm>
            <a:off x="6397820" y="3691308"/>
            <a:ext cx="44473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DD7374-53A2-FD0C-0261-04E32078BBEA}"/>
              </a:ext>
            </a:extLst>
          </p:cNvPr>
          <p:cNvCxnSpPr/>
          <p:nvPr/>
        </p:nvCxnSpPr>
        <p:spPr>
          <a:xfrm>
            <a:off x="6396680" y="5540028"/>
            <a:ext cx="44473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B29696-28B8-BD8D-C55F-8FF5A0633E1F}"/>
              </a:ext>
            </a:extLst>
          </p:cNvPr>
          <p:cNvSpPr txBox="1"/>
          <p:nvPr/>
        </p:nvSpPr>
        <p:spPr>
          <a:xfrm>
            <a:off x="1501173" y="984306"/>
            <a:ext cx="4220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Luồng tin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thắt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chặt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vay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tư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bất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năm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2023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tâm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lớn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gần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như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luồng tin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nhất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ngành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bất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905E8B-68BA-23CB-4BA4-24AC4FF97AD6}"/>
              </a:ext>
            </a:extLst>
          </p:cNvPr>
          <p:cNvSpPr txBox="1"/>
          <p:nvPr/>
        </p:nvSpPr>
        <p:spPr>
          <a:xfrm>
            <a:off x="1481046" y="1848369"/>
            <a:ext cx="42706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Techcombank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dẫn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lượng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cảm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xúc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đứng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thứ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3.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khai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chiến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Tết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nguyên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đán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: Mega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Campagn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Check-in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trụ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sở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mới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Tuy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vậy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Mega Campaign, TCB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ánh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fanpage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mở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hộp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rỗng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Bên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cạnh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cũng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luồng tin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TCB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: TCBS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bị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phạt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405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triệu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7BA5D-D628-4DE0-A9E1-156FF0B01206}"/>
              </a:ext>
            </a:extLst>
          </p:cNvPr>
          <p:cNvSpPr txBox="1"/>
          <p:nvPr/>
        </p:nvSpPr>
        <p:spPr>
          <a:xfrm>
            <a:off x="1548479" y="3925408"/>
            <a:ext cx="4108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điểm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cũng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chiến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hấp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dẫn,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lượng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lớn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cộng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just"/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VPB: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Bắt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trend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nhanh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minigame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AFF Cup;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Tổ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chức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liên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tục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minigame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chơi,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trúng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Tết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BIDV: Game BIDV City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mô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phỏng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cuộc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sống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ảo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format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tự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như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game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Khách: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Avata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lẩu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;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quà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tặng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đa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trúng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điểm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76B68-869D-0446-1CE5-6853D08442FA}"/>
              </a:ext>
            </a:extLst>
          </p:cNvPr>
          <p:cNvSpPr txBox="1"/>
          <p:nvPr/>
        </p:nvSpPr>
        <p:spPr>
          <a:xfrm>
            <a:off x="6452670" y="1193706"/>
            <a:ext cx="4220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Theo dõi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sát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thị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trường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bất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đặc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biệt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liên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mật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thiết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90557-B2EA-83F8-637E-5AA8297BE9B3}"/>
              </a:ext>
            </a:extLst>
          </p:cNvPr>
          <p:cNvSpPr txBox="1"/>
          <p:nvPr/>
        </p:nvSpPr>
        <p:spPr>
          <a:xfrm>
            <a:off x="6439339" y="2319021"/>
            <a:ext cx="4234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Theo dõi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chiến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thường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xuyên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qua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điều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chỉnh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sao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phù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tết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ánh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nếu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),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nhằm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hạn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chế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tối đa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phản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hồi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gia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tăng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trải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nghiệm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Khách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3DEA1-49CB-D78C-C5FD-11901F1A50B2}"/>
              </a:ext>
            </a:extLst>
          </p:cNvPr>
          <p:cNvSpPr txBox="1"/>
          <p:nvPr/>
        </p:nvSpPr>
        <p:spPr>
          <a:xfrm>
            <a:off x="6454088" y="3691308"/>
            <a:ext cx="48579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Nắm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bắt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nhanh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xu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lồng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ghép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điệp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truyền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vào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chiến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tận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tối đa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sức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nóng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kiện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Game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mô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phỏng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ý tưởng hay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nghiên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cứu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thêm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đưa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vào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chiến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dài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hạn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điểm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đổi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quà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khá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hay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áp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thành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ở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lĩnh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vực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cả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. TCB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xem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xét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nghiên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cứu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điểm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phát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thêm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chương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ưu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đãi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970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1" y="415280"/>
            <a:ext cx="1183187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DỊCH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Trao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thịnh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vượng</a:t>
            </a:r>
            <a:r>
              <a:rPr lang="en-US" sz="1600" dirty="0">
                <a:solidFill>
                  <a:srgbClr val="119B5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Fast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lì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xì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19B58"/>
              </a:solidFill>
              <a:effectLst/>
              <a:uLnTx/>
              <a:uFillTx/>
              <a:latin typeface="Helvetica 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3975009" y="892315"/>
            <a:ext cx="7680371" cy="653772"/>
            <a:chOff x="3637083" y="499054"/>
            <a:chExt cx="5077452" cy="6144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077452" cy="4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19B58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VPBank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19B58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675614" y="1113517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95103" y="1839139"/>
            <a:ext cx="3657866" cy="340519"/>
          </a:xfrm>
          <a:prstGeom prst="roundRect">
            <a:avLst/>
          </a:prstGeom>
          <a:solidFill>
            <a:srgbClr val="119B58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95103" y="890057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1.175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0,9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1.132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255622" y="2803545"/>
            <a:ext cx="11897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157630" y="2065733"/>
          <a:ext cx="3829100" cy="868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92035" y="1800539"/>
            <a:ext cx="8233490" cy="2596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  <a:hlinkClick r:id="rId4"/>
              </a:rPr>
              <a:t>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VPBank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VPBankNEO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Traothinhvuongfastlixi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minigame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C1A24"/>
              </a:solidFill>
              <a:effectLst/>
              <a:uLnTx/>
              <a:uFillTx/>
              <a:latin typeface="Helvetica "/>
              <a:ea typeface="+mn-ea"/>
              <a:cs typeface="+mn-cs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kênh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(kinhdoanhvaphapluat.com.vn, dientungaynay.vn, baogiaothong.vn)</a:t>
            </a:r>
          </a:p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ứng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Hưởng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chụp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ảnh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lì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xì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mong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muốn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trúng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Hỏi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đáp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sắc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thái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trả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thưởng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kết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quả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muộn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khó </a:t>
            </a: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úng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7" y="4265949"/>
            <a:ext cx="2248424" cy="2256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55" y="4377625"/>
            <a:ext cx="1288978" cy="4524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264" y="4913716"/>
            <a:ext cx="3054397" cy="305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7357" y="5386041"/>
            <a:ext cx="3219960" cy="1194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b="7285"/>
          <a:stretch/>
        </p:blipFill>
        <p:spPr>
          <a:xfrm>
            <a:off x="7667625" y="4343994"/>
            <a:ext cx="1847850" cy="556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1723" y="4948495"/>
            <a:ext cx="1633752" cy="1837176"/>
          </a:xfrm>
          <a:prstGeom prst="rect">
            <a:avLst/>
          </a:prstGeom>
        </p:spPr>
      </p:pic>
      <p:graphicFrame>
        <p:nvGraphicFramePr>
          <p:cNvPr id="28" name="Chart 27"/>
          <p:cNvGraphicFramePr/>
          <p:nvPr/>
        </p:nvGraphicFramePr>
        <p:xfrm>
          <a:off x="36988" y="2917938"/>
          <a:ext cx="3634482" cy="1116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223010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1" y="415280"/>
            <a:ext cx="1183187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DỊCH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Tết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Quý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Mão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4048041" y="943506"/>
            <a:ext cx="8045051" cy="647074"/>
            <a:chOff x="3685364" y="553130"/>
            <a:chExt cx="5318540" cy="6835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926452" y="553130"/>
              <a:ext cx="5077452" cy="4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F7885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MSB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685364" y="1236668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52459" y="1695678"/>
            <a:ext cx="3657866" cy="340519"/>
          </a:xfrm>
          <a:prstGeom prst="roundRect">
            <a:avLst/>
          </a:prstGeom>
          <a:solidFill>
            <a:srgbClr val="F7885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98908" y="800908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1A24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25.906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0.9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25.901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201572" y="2771577"/>
            <a:ext cx="11961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85803" y="2116162"/>
          <a:ext cx="4003905" cy="868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889844" y="1885090"/>
            <a:ext cx="823349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#MSB 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TetThatKhoiSac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1A24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#Tet2023 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Hưởng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game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comment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đáp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án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hưởng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Hỏi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đáp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sắc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thái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báo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kết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quả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muộn</a:t>
            </a: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35" y="4214566"/>
            <a:ext cx="2232019" cy="22279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124" y="4124384"/>
            <a:ext cx="4596087" cy="2510699"/>
          </a:xfrm>
          <a:prstGeom prst="rect">
            <a:avLst/>
          </a:prstGeom>
        </p:spPr>
      </p:pic>
      <p:graphicFrame>
        <p:nvGraphicFramePr>
          <p:cNvPr id="28" name="Chart 27"/>
          <p:cNvGraphicFramePr/>
          <p:nvPr/>
        </p:nvGraphicFramePr>
        <p:xfrm>
          <a:off x="64151" y="2972099"/>
          <a:ext cx="3634482" cy="1015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A570867-74AE-2C35-2002-6A9EE6E074DF}"/>
              </a:ext>
            </a:extLst>
          </p:cNvPr>
          <p:cNvGrpSpPr/>
          <p:nvPr/>
        </p:nvGrpSpPr>
        <p:grpSpPr>
          <a:xfrm>
            <a:off x="8881603" y="3833080"/>
            <a:ext cx="2868578" cy="2633162"/>
            <a:chOff x="3473536" y="5006119"/>
            <a:chExt cx="4532356" cy="170123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984D00-A76C-3D25-9C07-5B10D6D40937}"/>
                </a:ext>
              </a:extLst>
            </p:cNvPr>
            <p:cNvSpPr/>
            <p:nvPr/>
          </p:nvSpPr>
          <p:spPr>
            <a:xfrm>
              <a:off x="3473536" y="5006119"/>
              <a:ext cx="1057997" cy="1701239"/>
            </a:xfrm>
            <a:prstGeom prst="rightArrow">
              <a:avLst/>
            </a:prstGeom>
            <a:noFill/>
            <a:ln w="12700" cap="flat" cmpd="sng" algn="ctr">
              <a:solidFill>
                <a:srgbClr val="36853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Yếu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tố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hút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140C16-0401-8219-7A5F-600679710ECA}"/>
                </a:ext>
              </a:extLst>
            </p:cNvPr>
            <p:cNvSpPr txBox="1"/>
            <p:nvPr/>
          </p:nvSpPr>
          <p:spPr>
            <a:xfrm>
              <a:off x="4833647" y="5060046"/>
              <a:ext cx="3172245" cy="343305"/>
            </a:xfrm>
            <a:prstGeom prst="rect">
              <a:avLst/>
            </a:prstGeom>
            <a:noFill/>
            <a:ln>
              <a:solidFill>
                <a:srgbClr val="368536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Thể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lệ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đơn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quà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tặng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hấp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dẫn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D1DBA1-99CE-6FC2-1608-44F4D238BBB3}"/>
                </a:ext>
              </a:extLst>
            </p:cNvPr>
            <p:cNvSpPr txBox="1"/>
            <p:nvPr/>
          </p:nvSpPr>
          <p:spPr>
            <a:xfrm>
              <a:off x="4833645" y="5833977"/>
              <a:ext cx="3172245" cy="790715"/>
            </a:xfrm>
            <a:prstGeom prst="rect">
              <a:avLst/>
            </a:prstGeom>
            <a:noFill/>
            <a:ln>
              <a:solidFill>
                <a:srgbClr val="368536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Minigame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mang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ý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nghĩa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như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là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một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nơi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để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người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dùng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tâm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sự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bày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tỏ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mong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muốn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của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mình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đối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với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dịp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Tết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nguyên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đán</a:t>
              </a:r>
              <a:endParaRPr lang="en-US" sz="12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Plus 29">
              <a:extLst>
                <a:ext uri="{FF2B5EF4-FFF2-40B4-BE49-F238E27FC236}">
                  <a16:creationId xmlns:a16="http://schemas.microsoft.com/office/drawing/2014/main" id="{88150C6E-5626-B6F2-0125-A2374D93164A}"/>
                </a:ext>
              </a:extLst>
            </p:cNvPr>
            <p:cNvSpPr/>
            <p:nvPr/>
          </p:nvSpPr>
          <p:spPr>
            <a:xfrm>
              <a:off x="5804794" y="5554126"/>
              <a:ext cx="735246" cy="176252"/>
            </a:xfrm>
            <a:prstGeom prst="mathPlus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13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1" y="415280"/>
            <a:ext cx="1183187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 DỊCH: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VIB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mắt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t</a:t>
            </a:r>
            <a:r>
              <a:rPr kumimoji="0" lang="vi-VN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hẻ đồng thương hiệu LazCard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hoàn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đến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50%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trên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12FFF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Lazada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12FFF"/>
              </a:solidFill>
              <a:effectLst/>
              <a:uLnTx/>
              <a:uFillTx/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FED67-34A5-8067-5142-185E70D084CD}"/>
              </a:ext>
            </a:extLst>
          </p:cNvPr>
          <p:cNvSpPr txBox="1"/>
          <p:nvPr/>
        </p:nvSpPr>
        <p:spPr>
          <a:xfrm>
            <a:off x="4039451" y="906720"/>
            <a:ext cx="4289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36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VIB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08371" y="1745420"/>
            <a:ext cx="8233490" cy="2596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  <a:hlinkClick r:id="rId2"/>
              </a:rPr>
              <a:t>#VIB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  <a:hlinkClick r:id="rId3"/>
              </a:rPr>
              <a:t>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  <a:hlinkClick r:id="rId3"/>
              </a:rPr>
              <a:t>Thetindung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  <a:hlinkClick r:id="rId4"/>
              </a:rPr>
              <a:t>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"/>
                <a:ea typeface="+mn-ea"/>
                <a:cs typeface="+mn-cs"/>
                <a:hlinkClick r:id="rId4"/>
              </a:rPr>
              <a:t>VIBLazCard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"/>
              <a:ea typeface="+mn-ea"/>
              <a:cs typeface="+mn-cs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có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lượng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follow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lớn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(Vnexpress.net,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Đầu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tư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yên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kênh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Mong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muốn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được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hỗ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trợ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từ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việc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mở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thẻ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đến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phẩm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lạc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được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tổng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đài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hỗ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trợ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237262" y="1936456"/>
            <a:ext cx="3657866" cy="340519"/>
          </a:xfrm>
          <a:prstGeom prst="roundRect">
            <a:avLst/>
          </a:prstGeom>
          <a:solidFill>
            <a:srgbClr val="012FF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09245" y="928366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520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0.97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385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538901" y="2334304"/>
          <a:ext cx="2831253" cy="1061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180406" y="2855114"/>
            <a:ext cx="11897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24" y="5796390"/>
            <a:ext cx="3200400" cy="669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924" y="5092005"/>
            <a:ext cx="3200400" cy="595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45" y="4088192"/>
            <a:ext cx="2859482" cy="254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264" y="4640591"/>
            <a:ext cx="3200400" cy="376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2264" y="5065694"/>
            <a:ext cx="3200400" cy="15681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6870" y="4307216"/>
            <a:ext cx="1238250" cy="333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9076" y="4539046"/>
            <a:ext cx="3200400" cy="526648"/>
          </a:xfrm>
          <a:prstGeom prst="rect">
            <a:avLst/>
          </a:prstGeom>
        </p:spPr>
      </p:pic>
      <p:graphicFrame>
        <p:nvGraphicFramePr>
          <p:cNvPr id="28" name="Chart 27"/>
          <p:cNvGraphicFramePr/>
          <p:nvPr/>
        </p:nvGraphicFramePr>
        <p:xfrm>
          <a:off x="-237240" y="3346808"/>
          <a:ext cx="4063289" cy="805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3411712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337845" y="2271633"/>
          <a:ext cx="4804597" cy="160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604935" y="395490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CHIẾN DỊCH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86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BIDV City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6865"/>
              </a:solidFill>
              <a:effectLst/>
              <a:uLnTx/>
              <a:uFillTx/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3957750" y="1125235"/>
            <a:ext cx="8261960" cy="685424"/>
            <a:chOff x="3637083" y="499054"/>
            <a:chExt cx="5407756" cy="7244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407756" cy="48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006865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BIDV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84785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712351" y="1223509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21522" y="1771273"/>
            <a:ext cx="8233490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Hashtags,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điệp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chính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#BIDV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SmartBanking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#Game #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BIDVCity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Phương thức truyền thông trên mạng xã hội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Bài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đăng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quảng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sự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kiện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chơi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game,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giá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trị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3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</a:t>
            </a:r>
            <a:r>
              <a:rPr kumimoji="0" lang="vi-VN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4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5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), Bên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cạnh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BIDV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cũng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tận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dụng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một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số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để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chia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game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nhằm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tăng mức độ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tỏa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hoạt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động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tiếp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đối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nhiều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dung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Link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),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Nguồn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truyền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Fanpage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giải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trí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hướng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giới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trẻ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Man TV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Anh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 Da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Đen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Gen Z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Có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Gì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Vui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,…),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lớn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uy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cafef.vn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197952" y="1881682"/>
            <a:ext cx="3657866" cy="340519"/>
          </a:xfrm>
          <a:prstGeom prst="roundRect">
            <a:avLst/>
          </a:prstGeom>
          <a:solidFill>
            <a:srgbClr val="006865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5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09245" y="869616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6865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3,1K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6865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0,99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Người thảo 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6865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3K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372762" y="2804890"/>
            <a:ext cx="11961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D7E7BF-F69C-8864-68A5-403CBF6E28AA}"/>
              </a:ext>
            </a:extLst>
          </p:cNvPr>
          <p:cNvGrpSpPr/>
          <p:nvPr/>
        </p:nvGrpSpPr>
        <p:grpSpPr>
          <a:xfrm>
            <a:off x="4072744" y="5138536"/>
            <a:ext cx="7507385" cy="1454694"/>
            <a:chOff x="2340383" y="5142755"/>
            <a:chExt cx="9242468" cy="122051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37DBC56-F11C-4F0B-7482-ED1567F8EF4A}"/>
                </a:ext>
              </a:extLst>
            </p:cNvPr>
            <p:cNvSpPr/>
            <p:nvPr/>
          </p:nvSpPr>
          <p:spPr>
            <a:xfrm>
              <a:off x="2340383" y="5367782"/>
              <a:ext cx="1599601" cy="729787"/>
            </a:xfrm>
            <a:prstGeom prst="rightArrow">
              <a:avLst/>
            </a:prstGeom>
            <a:noFill/>
            <a:ln w="12700" cap="flat" cmpd="sng" algn="ctr">
              <a:solidFill>
                <a:srgbClr val="00686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Yếu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tố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thu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hút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4515C9-FCFE-37F1-DA7C-3F53482CD937}"/>
                </a:ext>
              </a:extLst>
            </p:cNvPr>
            <p:cNvSpPr txBox="1"/>
            <p:nvPr/>
          </p:nvSpPr>
          <p:spPr>
            <a:xfrm>
              <a:off x="4479169" y="5142755"/>
              <a:ext cx="4233267" cy="1220512"/>
            </a:xfrm>
            <a:prstGeom prst="rect">
              <a:avLst/>
            </a:prstGeom>
            <a:noFill/>
            <a:ln>
              <a:solidFill>
                <a:srgbClr val="348034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Dễ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trúng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thưởng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giải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thưởng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đa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dạng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: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tiền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mặt,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thẻ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nạp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điện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thoại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tích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điểm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mã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giảm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giá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,…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Việc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tích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điểm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Bpoint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khiến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Khách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hàng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có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nhiều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động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lực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tích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điểm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và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hạn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chế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được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các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phàn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nàn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về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việc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chơi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nhiều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lần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nhưng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không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được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giải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03723-96CC-3435-1D28-46C435C4116A}"/>
                </a:ext>
              </a:extLst>
            </p:cNvPr>
            <p:cNvSpPr txBox="1"/>
            <p:nvPr/>
          </p:nvSpPr>
          <p:spPr>
            <a:xfrm>
              <a:off x="9421316" y="5148609"/>
              <a:ext cx="2161535" cy="1026840"/>
            </a:xfrm>
            <a:prstGeom prst="rect">
              <a:avLst/>
            </a:prstGeom>
            <a:noFill/>
            <a:ln>
              <a:solidFill>
                <a:srgbClr val="368536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368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ô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phỏng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cuộc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sống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thực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trong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thế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giới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ảo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– format game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đã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rất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thành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công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(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Avata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Nhà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hàng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lẩu</a:t>
              </a:r>
              <a:r>
                <a:rPr lang="en-US" sz="12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2" name="Plus 29">
              <a:extLst>
                <a:ext uri="{FF2B5EF4-FFF2-40B4-BE49-F238E27FC236}">
                  <a16:creationId xmlns:a16="http://schemas.microsoft.com/office/drawing/2014/main" id="{0C48C5BF-18EE-2400-2924-09A3E13A4715}"/>
                </a:ext>
              </a:extLst>
            </p:cNvPr>
            <p:cNvSpPr/>
            <p:nvPr/>
          </p:nvSpPr>
          <p:spPr>
            <a:xfrm>
              <a:off x="8942189" y="5510316"/>
              <a:ext cx="317656" cy="319408"/>
            </a:xfrm>
            <a:prstGeom prst="mathPlus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57750" y="3922871"/>
            <a:ext cx="8606501" cy="108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từ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Bài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viết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thể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sự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thích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thú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chơi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chia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thành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đạt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được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trong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game</a:t>
            </a: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Thảo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hỏi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đáp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vấn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đề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trong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game,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đề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cập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sắc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thái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Gặp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lỗi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khi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chơi game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nhập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cộng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điểm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Bpoint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quá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26" name="Chart 25"/>
          <p:cNvGraphicFramePr/>
          <p:nvPr/>
        </p:nvGraphicFramePr>
        <p:xfrm>
          <a:off x="-50068" y="3661028"/>
          <a:ext cx="3938738" cy="805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28A990-3A8A-7A5E-B7F7-0E1BE1CD5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082" y="4383793"/>
            <a:ext cx="2876734" cy="24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4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846609" y="2506170"/>
            <a:ext cx="6622480" cy="975686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PHÂN TÍCH SỰ VỤ NỔI BẬT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16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12404" y="431688"/>
            <a:ext cx="11616110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SỰ VỤ: TCBS BỊ PHẠT 405 TRIỆU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4094350" y="920910"/>
            <a:ext cx="7752469" cy="823221"/>
            <a:chOff x="3637083" y="499054"/>
            <a:chExt cx="5407756" cy="865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407756" cy="57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Techcombank</a:t>
              </a:r>
              <a:r>
                <a: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BC0413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 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805045" y="1364880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4112282" y="2028103"/>
            <a:ext cx="7864296" cy="146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ứng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mạng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Vẫn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sử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dụng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phẩm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/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từ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hưởng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Mèo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đại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đến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Chia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TCBS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phạt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sử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dụng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TCBS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phạt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quá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ít so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với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số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tiền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khách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lừa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215422" y="1872194"/>
            <a:ext cx="3657866" cy="3405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47782" y="866075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781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-0,95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611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681475" y="2245179"/>
          <a:ext cx="5451659" cy="182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358399" y="3302042"/>
            <a:ext cx="12490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59" y="4001316"/>
            <a:ext cx="3200400" cy="1029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001316"/>
            <a:ext cx="3200400" cy="11377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138" y="5245259"/>
            <a:ext cx="2841229" cy="5632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138" y="6025408"/>
            <a:ext cx="3073882" cy="586421"/>
          </a:xfrm>
          <a:prstGeom prst="rect">
            <a:avLst/>
          </a:prstGeom>
        </p:spPr>
      </p:pic>
      <p:graphicFrame>
        <p:nvGraphicFramePr>
          <p:cNvPr id="28" name="Chart 27"/>
          <p:cNvGraphicFramePr/>
          <p:nvPr/>
        </p:nvGraphicFramePr>
        <p:xfrm>
          <a:off x="-330132" y="4393030"/>
          <a:ext cx="4203420" cy="1251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6243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1" y="415280"/>
            <a:ext cx="1183187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SỰ VỤ: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Công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đoàn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ACB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bị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phạt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3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tỷ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và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bị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đình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chỉ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giao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dịch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 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+mj-cs"/>
              </a:rPr>
              <a:t>tháng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 do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mua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chui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cổ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"/>
                <a:ea typeface="+mj-ea"/>
                <a:cs typeface="Helvetica" panose="020B0604020202020204" pitchFamily="34" charset="0"/>
              </a:rPr>
              <a:t>phiếu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Helvetica 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3975009" y="892315"/>
            <a:ext cx="7680371" cy="732825"/>
            <a:chOff x="3637083" y="499054"/>
            <a:chExt cx="5077452" cy="6138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077452" cy="4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ACB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685364" y="1112878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75009" y="2302917"/>
            <a:ext cx="7384960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ứng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cộng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đồng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mạng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thảo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đến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phẩm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Chia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sẻ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sự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việc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rằng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đây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trách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nhiệm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Ủy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ban CKNN;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đoàn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ACB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phạt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tỷ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quá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ít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82750" y="1875772"/>
            <a:ext cx="3657866" cy="3405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23628" y="994479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260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-1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157</a:t>
                </a: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368002" y="2622413"/>
            <a:ext cx="11961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145909" y="2216291"/>
          <a:ext cx="3829100" cy="1504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2" y="4637871"/>
            <a:ext cx="3200400" cy="10578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36" y="5742957"/>
            <a:ext cx="3200400" cy="824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595" y="5572254"/>
            <a:ext cx="3774220" cy="693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716" y="3899768"/>
            <a:ext cx="3828099" cy="15492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431" y="3805990"/>
            <a:ext cx="3424057" cy="3049008"/>
          </a:xfrm>
          <a:prstGeom prst="rect">
            <a:avLst/>
          </a:prstGeom>
        </p:spPr>
      </p:pic>
      <p:graphicFrame>
        <p:nvGraphicFramePr>
          <p:cNvPr id="26" name="Chart 25"/>
          <p:cNvGraphicFramePr/>
          <p:nvPr/>
        </p:nvGraphicFramePr>
        <p:xfrm>
          <a:off x="-333991" y="3586463"/>
          <a:ext cx="4074607" cy="1051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736211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62E38-966E-46A2-AC98-B05899F34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1" y="415280"/>
            <a:ext cx="11831875" cy="324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PHÂN TÍCH SỰ VIỆC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Lỗi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đăng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nhập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app </a:t>
            </a:r>
            <a:r>
              <a:rPr kumimoji="0" lang="en-US" sz="1600" b="1" i="0" u="none" strike="noStrike" kern="1200" cap="none" spc="0" normalizeH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TPBank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 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D19BD-6D47-1441-8E15-E5D8AB6FD4BB}"/>
              </a:ext>
            </a:extLst>
          </p:cNvPr>
          <p:cNvGrpSpPr/>
          <p:nvPr/>
        </p:nvGrpSpPr>
        <p:grpSpPr>
          <a:xfrm>
            <a:off x="3973592" y="899512"/>
            <a:ext cx="7680371" cy="730784"/>
            <a:chOff x="3637083" y="499054"/>
            <a:chExt cx="5077452" cy="6061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ED67-34A5-8067-5142-185E70D084CD}"/>
                </a:ext>
              </a:extLst>
            </p:cNvPr>
            <p:cNvSpPr txBox="1"/>
            <p:nvPr/>
          </p:nvSpPr>
          <p:spPr>
            <a:xfrm>
              <a:off x="3637083" y="499054"/>
              <a:ext cx="5077452" cy="4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36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TPBank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3722F0-146A-69B9-7AEC-BB7486B6A674}"/>
                </a:ext>
              </a:extLst>
            </p:cNvPr>
            <p:cNvCxnSpPr/>
            <p:nvPr/>
          </p:nvCxnSpPr>
          <p:spPr>
            <a:xfrm>
              <a:off x="3686344" y="1105209"/>
              <a:ext cx="144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897E2E-567D-C0B6-E3F5-1C17479F2287}"/>
              </a:ext>
            </a:extLst>
          </p:cNvPr>
          <p:cNvSpPr txBox="1"/>
          <p:nvPr/>
        </p:nvSpPr>
        <p:spPr>
          <a:xfrm>
            <a:off x="3975009" y="2302917"/>
            <a:ext cx="738496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ứng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Tích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Người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dùng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lòng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chất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lượng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lập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đến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phẩm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71450" marR="0" lvl="0" indent="-171450" algn="just" defTabSz="914368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Tiêu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lỗi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chuyển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khoản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và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đăng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nhập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được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ngân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hàng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E3615-546B-3C64-B5B9-4E5EF215A583}"/>
              </a:ext>
            </a:extLst>
          </p:cNvPr>
          <p:cNvSpPr txBox="1"/>
          <p:nvPr/>
        </p:nvSpPr>
        <p:spPr>
          <a:xfrm>
            <a:off x="180404" y="1950626"/>
            <a:ext cx="3657866" cy="34051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1287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NGUỒN THẢO LUẬN NỔI BẬT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C6FCB-4DB5-B47C-D4B5-D48789710085}"/>
              </a:ext>
            </a:extLst>
          </p:cNvPr>
          <p:cNvGrpSpPr/>
          <p:nvPr/>
        </p:nvGrpSpPr>
        <p:grpSpPr>
          <a:xfrm>
            <a:off x="109245" y="955612"/>
            <a:ext cx="3634482" cy="833668"/>
            <a:chOff x="129954" y="2253176"/>
            <a:chExt cx="3634482" cy="833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B9B433-FE95-F3EF-BFB6-0D59CF07A038}"/>
                </a:ext>
              </a:extLst>
            </p:cNvPr>
            <p:cNvGrpSpPr/>
            <p:nvPr/>
          </p:nvGrpSpPr>
          <p:grpSpPr>
            <a:xfrm>
              <a:off x="625644" y="2253176"/>
              <a:ext cx="3138792" cy="833668"/>
              <a:chOff x="7439458" y="5728851"/>
              <a:chExt cx="3429115" cy="7087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62FE8C-CB89-48B6-59DA-3D5F73739783}"/>
                  </a:ext>
                </a:extLst>
              </p:cNvPr>
              <p:cNvSpPr/>
              <p:nvPr/>
            </p:nvSpPr>
            <p:spPr>
              <a:xfrm>
                <a:off x="7439458" y="5728851"/>
                <a:ext cx="3238141" cy="66247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BD8D51-9017-738E-5A33-AC7249691C89}"/>
                  </a:ext>
                </a:extLst>
              </p:cNvPr>
              <p:cNvSpPr txBox="1"/>
              <p:nvPr/>
            </p:nvSpPr>
            <p:spPr>
              <a:xfrm>
                <a:off x="7587297" y="5731123"/>
                <a:ext cx="3281276" cy="7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Tổng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thảo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luận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lang="en-US" sz="1600" b="1" kern="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61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0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Điểm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chỉ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cảm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xúc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: 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-0.97</a:t>
                </a:r>
              </a:p>
              <a:p>
                <a:pPr marL="0" marR="0" lvl="0" indent="0" algn="l" defTabSz="13362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Số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comment: </a:t>
                </a:r>
                <a:r>
                  <a:rPr lang="en-US" sz="1600" b="1" kern="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591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C22BAC-1528-D4AB-6B87-AD7DF849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54" y="2444876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B0EB6-C5C7-69F7-08B7-61E996D219CE}"/>
              </a:ext>
            </a:extLst>
          </p:cNvPr>
          <p:cNvSpPr/>
          <p:nvPr/>
        </p:nvSpPr>
        <p:spPr>
          <a:xfrm>
            <a:off x="2086928" y="3678486"/>
            <a:ext cx="11897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Đơn vị: Thảo luận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758F246-B134-E765-E1BD-1EEC00EE815D}"/>
              </a:ext>
            </a:extLst>
          </p:cNvPr>
          <p:cNvGraphicFramePr/>
          <p:nvPr/>
        </p:nvGraphicFramePr>
        <p:xfrm>
          <a:off x="-85373" y="2405664"/>
          <a:ext cx="3829100" cy="1281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910" y="5529630"/>
            <a:ext cx="3657600" cy="598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902" y="4629241"/>
            <a:ext cx="3657600" cy="740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86" y="4486744"/>
            <a:ext cx="3200400" cy="426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386" y="5045880"/>
            <a:ext cx="3200400" cy="1476735"/>
          </a:xfrm>
          <a:prstGeom prst="rect">
            <a:avLst/>
          </a:prstGeom>
        </p:spPr>
      </p:pic>
      <p:graphicFrame>
        <p:nvGraphicFramePr>
          <p:cNvPr id="26" name="Chart 25"/>
          <p:cNvGraphicFramePr/>
          <p:nvPr/>
        </p:nvGraphicFramePr>
        <p:xfrm>
          <a:off x="-251074" y="4061089"/>
          <a:ext cx="4089344" cy="1136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109320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846609" y="2506170"/>
            <a:ext cx="6622480" cy="975686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PHƯƠNG PHÁP THỰC HIỆN BÁO CÁO VÀ CHÚ THÍCH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78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2" y="336430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PHƯƠNG PHÁP THỰC HIỆN BÁO CÁO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23444-870D-C1E7-8DEF-E3927A29C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24" y="1471673"/>
            <a:ext cx="768096" cy="76809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32EA609-CB6A-BB3B-82F9-85CCDE8F3005}"/>
              </a:ext>
            </a:extLst>
          </p:cNvPr>
          <p:cNvSpPr txBox="1">
            <a:spLocks/>
          </p:cNvSpPr>
          <p:nvPr/>
        </p:nvSpPr>
        <p:spPr>
          <a:xfrm>
            <a:off x="3048378" y="1621441"/>
            <a:ext cx="7855997" cy="468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70AD47"/>
              </a:buClr>
              <a:buNone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Thời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nghiên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cứu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2</a:t>
            </a:r>
            <a:r>
              <a:rPr lang="en-US" sz="14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5/10/2022 – 24/11/2022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13308-E9F0-BB3E-BA9F-F9E89EE4B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09" y="2456571"/>
            <a:ext cx="731520" cy="7315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395026-3F05-E6E3-BD91-F245A13814BB}"/>
              </a:ext>
            </a:extLst>
          </p:cNvPr>
          <p:cNvSpPr/>
          <p:nvPr/>
        </p:nvSpPr>
        <p:spPr>
          <a:xfrm>
            <a:off x="3259394" y="2628877"/>
            <a:ext cx="35637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Công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cụ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quét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dữ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liệu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online: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Social Beat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5DAA27-634E-581A-3944-A4EF90FB2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04" y="3449073"/>
            <a:ext cx="716735" cy="7955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D427DE-A354-C4F9-61BA-1577AC66F91C}"/>
              </a:ext>
            </a:extLst>
          </p:cNvPr>
          <p:cNvSpPr/>
          <p:nvPr/>
        </p:nvSpPr>
        <p:spPr>
          <a:xfrm>
            <a:off x="3448941" y="3542376"/>
            <a:ext cx="6925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Phạm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vi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nghiên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cứu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Tất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dữ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liệu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công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mạng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xã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hội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trên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nền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tảng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Facebook, </a:t>
            </a:r>
            <a:r>
              <a:rPr lang="en-US" sz="14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Tiktok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Forum,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Youtube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Blog,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Báo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Mạng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Review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760F6-572B-A061-B701-33E06B71F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65" y="4724885"/>
            <a:ext cx="713542" cy="7589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78DDE4-F6AB-4E30-95FC-D948CB71DE38}"/>
              </a:ext>
            </a:extLst>
          </p:cNvPr>
          <p:cNvSpPr/>
          <p:nvPr/>
        </p:nvSpPr>
        <p:spPr>
          <a:xfrm>
            <a:off x="3747626" y="4771729"/>
            <a:ext cx="6260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Từ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khóa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nghiên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cứu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Tất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từ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khóa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có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tới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Techcombank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đã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lọc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nội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dung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không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liên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(spam)</a:t>
            </a:r>
          </a:p>
        </p:txBody>
      </p:sp>
    </p:spTree>
    <p:extLst>
      <p:ext uri="{BB962C8B-B14F-4D97-AF65-F5344CB8AC3E}">
        <p14:creationId xmlns:p14="http://schemas.microsoft.com/office/powerpoint/2010/main" val="116152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-363416" y="3094916"/>
            <a:ext cx="1409738" cy="682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15885" y="2474538"/>
            <a:ext cx="5894008" cy="4156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PHÂN TÍCH NGÀNH NGÂN HÀNG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2447D7-7702-DC61-5CF6-8D52C0F36418}"/>
              </a:ext>
            </a:extLst>
          </p:cNvPr>
          <p:cNvSpPr/>
          <p:nvPr/>
        </p:nvSpPr>
        <p:spPr>
          <a:xfrm>
            <a:off x="5828060" y="2668501"/>
            <a:ext cx="4955352" cy="18808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Thống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kê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 sánh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quát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Xu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kênh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 sánh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cảm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xúc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tích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tiêu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cực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59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2" y="336430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THUẬT NGỮ VÀ MÀU SẮC SỬ DỤNG TRONG BÁO CÁO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1D9DEFC8-CA9D-F1D2-04C3-2B0CFA702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763532"/>
              </p:ext>
            </p:extLst>
          </p:nvPr>
        </p:nvGraphicFramePr>
        <p:xfrm>
          <a:off x="6251239" y="1996912"/>
          <a:ext cx="780289" cy="62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BEF1E28-3CD1-01F7-CAAE-3E780A8F00A2}"/>
              </a:ext>
            </a:extLst>
          </p:cNvPr>
          <p:cNvSpPr txBox="1">
            <a:spLocks noChangeArrowheads="1"/>
          </p:cNvSpPr>
          <p:nvPr/>
        </p:nvSpPr>
        <p:spPr>
          <a:xfrm>
            <a:off x="6984994" y="2053104"/>
            <a:ext cx="4531767" cy="1780247"/>
          </a:xfrm>
          <a:prstGeom prst="rect">
            <a:avLst/>
          </a:prstGeom>
        </p:spPr>
        <p:txBody>
          <a:bodyPr vert="horz" wrap="square" lIns="117112" tIns="58555" rIns="117112" bIns="58555" rtlCol="0">
            <a:spAutoFit/>
          </a:bodyPr>
          <a:lstStyle>
            <a:lvl1pPr marL="402325" indent="-402325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1703" indent="-335270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082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7515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13947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50380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724" marR="0" lvl="0" indent="-227724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  <a:sym typeface="Arial" pitchFamily="34" charset="0"/>
            </a:endParaRPr>
          </a:p>
          <a:p>
            <a:pPr marL="227724" marR="0" lvl="0" indent="-227724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Điểm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chỉ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số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cảm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  <a:sym typeface="Arial" pitchFamily="34" charset="0"/>
              </a:rPr>
              <a:t>xúc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  <a:sym typeface="Arial" pitchFamily="34" charset="0"/>
            </a:endParaRPr>
          </a:p>
          <a:p>
            <a:pPr marL="246078" marR="0" lvl="0" indent="0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endParaRPr kumimoji="0" lang="vi-V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  <a:sym typeface="Arial" pitchFamily="34" charset="0"/>
            </a:endParaRPr>
          </a:p>
          <a:p>
            <a:pPr marL="246078" marR="0" lvl="0" indent="0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Điểm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chỉ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số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cảm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xúc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=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</a:br>
            <a:endParaRPr kumimoji="0" lang="vi-V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  <a:sym typeface="Arial" pitchFamily="34" charset="0"/>
            </a:endParaRPr>
          </a:p>
          <a:p>
            <a:pPr marL="246078" marR="0" lvl="0" indent="0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  <a:sym typeface="Arial" pitchFamily="34" charset="0"/>
            </a:endParaRPr>
          </a:p>
          <a:p>
            <a:pPr marL="246078" marR="0" lvl="0" indent="0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Với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điểm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càng gần 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thì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tr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ư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ờng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các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yêu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thích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ư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điểm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càng gần -1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thì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tr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ư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ờng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càng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không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thích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ư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và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điểm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bằng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0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biểu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thái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độ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lập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thị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 tr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ư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ờng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  <a:sym typeface="Arial" pitchFamily="34" charset="0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48254-5500-6ED8-F87F-3DDEEBCCE12C}"/>
              </a:ext>
            </a:extLst>
          </p:cNvPr>
          <p:cNvGrpSpPr/>
          <p:nvPr/>
        </p:nvGrpSpPr>
        <p:grpSpPr>
          <a:xfrm>
            <a:off x="8943455" y="2423604"/>
            <a:ext cx="2911165" cy="519623"/>
            <a:chOff x="8613346" y="5120403"/>
            <a:chExt cx="3717765" cy="4760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9C0521-5EDA-2640-A7C2-730DFF0FFF77}"/>
                </a:ext>
              </a:extLst>
            </p:cNvPr>
            <p:cNvSpPr txBox="1"/>
            <p:nvPr/>
          </p:nvSpPr>
          <p:spPr>
            <a:xfrm>
              <a:off x="8651975" y="5120403"/>
              <a:ext cx="3679136" cy="217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40544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94A4C"/>
                </a:buClr>
                <a:buSzTx/>
                <a:buFontTx/>
                <a:buNone/>
                <a:tabLst/>
                <a:defRPr/>
              </a:pPr>
              <a:r>
                <a:rPr kumimoji="0" lang="en-US" sz="1048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Số thảo luận </a:t>
              </a:r>
              <a:r>
                <a:rPr kumimoji="0" lang="en-US" sz="1048" b="0" i="0" u="none" strike="noStrike" kern="1200" cap="none" spc="0" normalizeH="0" baseline="0" noProof="0" err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tích</a:t>
              </a:r>
              <a:r>
                <a:rPr kumimoji="0" lang="en-US" sz="1048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048" b="0" i="0" u="none" strike="noStrike" kern="1200" cap="none" spc="0" normalizeH="0" baseline="0" noProof="0" err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cực</a:t>
              </a:r>
              <a:r>
                <a:rPr kumimoji="0" lang="en-US" sz="1048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– </a:t>
              </a:r>
              <a:r>
                <a:rPr kumimoji="0" lang="en-US" sz="1048" b="0" i="0" u="none" strike="noStrike" kern="1200" cap="none" spc="0" normalizeH="0" baseline="0" noProof="0" err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Số</a:t>
              </a:r>
              <a:r>
                <a:rPr kumimoji="0" lang="en-US" sz="1048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thảo luận tiêu </a:t>
              </a:r>
              <a:r>
                <a:rPr kumimoji="0" lang="en-US" sz="1048" b="0" i="0" u="none" strike="noStrike" kern="1200" cap="none" spc="0" normalizeH="0" baseline="0" noProof="0" err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cực</a:t>
              </a:r>
              <a:endParaRPr kumimoji="0" lang="en-US" sz="1048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C37B3-9144-99FE-278C-04A61D625CAB}"/>
                </a:ext>
              </a:extLst>
            </p:cNvPr>
            <p:cNvSpPr txBox="1"/>
            <p:nvPr/>
          </p:nvSpPr>
          <p:spPr>
            <a:xfrm>
              <a:off x="8644625" y="5378858"/>
              <a:ext cx="3679136" cy="217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40544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94A4C"/>
                </a:buClr>
                <a:buSzTx/>
                <a:buFontTx/>
                <a:buNone/>
                <a:tabLst/>
                <a:defRPr/>
              </a:pPr>
              <a:r>
                <a:rPr kumimoji="0" lang="en-US" sz="1048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Số thảo luận tích cực + Số thảo luận tiêu cực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945651-ED3D-BE63-3B36-677FEFADB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3346" y="5357561"/>
              <a:ext cx="3710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CC5B261-B77B-E68C-9950-918D6B4A5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64011"/>
              </p:ext>
            </p:extLst>
          </p:nvPr>
        </p:nvGraphicFramePr>
        <p:xfrm>
          <a:off x="6223963" y="1164932"/>
          <a:ext cx="792494" cy="61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Rectangle 5">
            <a:extLst>
              <a:ext uri="{FF2B5EF4-FFF2-40B4-BE49-F238E27FC236}">
                <a16:creationId xmlns:a16="http://schemas.microsoft.com/office/drawing/2014/main" id="{6D7B386E-5292-3180-BE24-10563F1B31FC}"/>
              </a:ext>
            </a:extLst>
          </p:cNvPr>
          <p:cNvSpPr txBox="1">
            <a:spLocks noChangeArrowheads="1"/>
          </p:cNvSpPr>
          <p:nvPr/>
        </p:nvSpPr>
        <p:spPr>
          <a:xfrm>
            <a:off x="1313800" y="1311599"/>
            <a:ext cx="4526955" cy="783051"/>
          </a:xfrm>
          <a:prstGeom prst="rect">
            <a:avLst/>
          </a:prstGeom>
        </p:spPr>
        <p:txBody>
          <a:bodyPr vert="horz" wrap="square" lIns="117112" tIns="58555" rIns="117112" bIns="58555" rtlCol="0">
            <a:spAutoFit/>
          </a:bodyPr>
          <a:lstStyle>
            <a:lvl1pPr marL="402325" indent="-402325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1703" indent="-335270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082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7515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13947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50380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724" marR="0" lvl="0" indent="-227724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luận</a:t>
            </a:r>
            <a:endParaRPr kumimoji="0" lang="vi-V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</a:endParaRPr>
          </a:p>
          <a:p>
            <a:pPr marL="246078" marR="0" lvl="0" indent="0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bài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viết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hoặc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bình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hoặc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bài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chia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sẻ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công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khai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có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chứa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từ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khóa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về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thương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hiệu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phẩm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chiến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dịch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Techcombank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E9275C-6BAB-8DAF-10C8-F185D6DA3429}"/>
              </a:ext>
            </a:extLst>
          </p:cNvPr>
          <p:cNvCxnSpPr/>
          <p:nvPr/>
        </p:nvCxnSpPr>
        <p:spPr>
          <a:xfrm>
            <a:off x="292836" y="1170640"/>
            <a:ext cx="11008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38A8F6-951D-F7DD-81D2-861C0958378C}"/>
              </a:ext>
            </a:extLst>
          </p:cNvPr>
          <p:cNvSpPr txBox="1"/>
          <p:nvPr/>
        </p:nvSpPr>
        <p:spPr>
          <a:xfrm>
            <a:off x="9831310" y="939253"/>
            <a:ext cx="1553630" cy="33425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1212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2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Các</a:t>
            </a:r>
            <a:r>
              <a:rPr kumimoji="0" lang="en-US" sz="157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572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thuật</a:t>
            </a:r>
            <a:r>
              <a:rPr kumimoji="0" lang="en-US" sz="157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572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ngữ</a:t>
            </a:r>
            <a:endParaRPr kumimoji="0" lang="en-US" sz="1572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B7E8A5FC-AA2F-1CC7-BCA7-192A5DF3F9DA}"/>
              </a:ext>
            </a:extLst>
          </p:cNvPr>
          <p:cNvSpPr txBox="1">
            <a:spLocks noChangeArrowheads="1"/>
          </p:cNvSpPr>
          <p:nvPr/>
        </p:nvSpPr>
        <p:spPr>
          <a:xfrm>
            <a:off x="6995579" y="1277602"/>
            <a:ext cx="4510595" cy="783051"/>
          </a:xfrm>
          <a:prstGeom prst="rect">
            <a:avLst/>
          </a:prstGeom>
        </p:spPr>
        <p:txBody>
          <a:bodyPr vert="horz" wrap="square" lIns="117112" tIns="58555" rIns="117112" bIns="58555" rtlCol="0">
            <a:spAutoFit/>
          </a:bodyPr>
          <a:lstStyle>
            <a:lvl1pPr marL="402325" indent="-402325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1703" indent="-335270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082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7515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13947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50380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724" marR="0" lvl="0" indent="-227724" algn="l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Chỉ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số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cảm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xúc</a:t>
            </a:r>
            <a:endParaRPr kumimoji="0" lang="vi-V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</a:endParaRPr>
          </a:p>
          <a:p>
            <a:pPr marL="246078" marR="0" lvl="0" indent="0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Tỉ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lệ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phần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trăm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các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thảo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luận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liên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quan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mà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có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phản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ánh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được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thái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độ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của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người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dùng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Tích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/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Tiêu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cực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/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lập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,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5933B153-DAB0-C07A-1E09-D3F2D6D69B71}"/>
              </a:ext>
            </a:extLst>
          </p:cNvPr>
          <p:cNvSpPr txBox="1">
            <a:spLocks noChangeArrowheads="1"/>
          </p:cNvSpPr>
          <p:nvPr/>
        </p:nvSpPr>
        <p:spPr>
          <a:xfrm>
            <a:off x="1313800" y="2204741"/>
            <a:ext cx="4526955" cy="1115450"/>
          </a:xfrm>
          <a:prstGeom prst="rect">
            <a:avLst/>
          </a:prstGeom>
        </p:spPr>
        <p:txBody>
          <a:bodyPr vert="horz" wrap="square" lIns="117112" tIns="58555" rIns="117112" bIns="58555" rtlCol="0">
            <a:spAutoFit/>
          </a:bodyPr>
          <a:lstStyle>
            <a:lvl1pPr marL="402325" indent="-402325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1703" indent="-335270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082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7515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13947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50380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724" marR="0" lvl="0" indent="-227724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Thị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phần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luận</a:t>
            </a:r>
            <a:endParaRPr kumimoji="0" lang="vi-V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</a:endParaRPr>
          </a:p>
          <a:p>
            <a:pPr marL="246078" marR="0" lvl="0" indent="0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94A4C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Là phần trăm lượng thảo luận của Techcombank so sánh với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8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đối thủ, Thị phần thảo luận của Techcombank được tính bằng cách lấy tổng lượng thảo luận của Techcombank chia cho tổng lượng thảo luận của Techcombank và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8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đối thủ,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4" name="Object 4">
            <a:extLst>
              <a:ext uri="{FF2B5EF4-FFF2-40B4-BE49-F238E27FC236}">
                <a16:creationId xmlns:a16="http://schemas.microsoft.com/office/drawing/2014/main" id="{94135F6E-75AB-C036-068C-BF78988C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968618"/>
              </p:ext>
            </p:extLst>
          </p:nvPr>
        </p:nvGraphicFramePr>
        <p:xfrm>
          <a:off x="521566" y="1873138"/>
          <a:ext cx="500691" cy="70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hart" r:id="rId5" imgW="0" imgH="0" progId="MSGraph.Chart.8">
                  <p:embed/>
                </p:oleObj>
              </mc:Choice>
              <mc:Fallback>
                <p:oleObj name="Chart" r:id="rId5" imgW="0" imgH="0" progId="MSGraph.Chart.8">
                  <p:embed/>
                  <p:pic>
                    <p:nvPicPr>
                      <p:cNvPr id="24" name="Object 4">
                        <a:extLst>
                          <a:ext uri="{FF2B5EF4-FFF2-40B4-BE49-F238E27FC236}">
                            <a16:creationId xmlns:a16="http://schemas.microsoft.com/office/drawing/2014/main" id="{94135F6E-75AB-C036-068C-BF78988C4D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66" y="1873138"/>
                        <a:ext cx="500691" cy="703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98F5FAE-5725-B3AD-F060-D5D140D5B5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85" y="1236332"/>
            <a:ext cx="400274" cy="400274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4B8F1D16-8CD3-DFF2-624F-54D19B0F8F5A}"/>
              </a:ext>
            </a:extLst>
          </p:cNvPr>
          <p:cNvSpPr txBox="1">
            <a:spLocks noChangeArrowheads="1"/>
          </p:cNvSpPr>
          <p:nvPr/>
        </p:nvSpPr>
        <p:spPr>
          <a:xfrm>
            <a:off x="1313800" y="4022166"/>
            <a:ext cx="4526955" cy="1447848"/>
          </a:xfrm>
          <a:prstGeom prst="rect">
            <a:avLst/>
          </a:prstGeom>
        </p:spPr>
        <p:txBody>
          <a:bodyPr vert="horz" wrap="square" lIns="117112" tIns="58555" rIns="117112" bIns="58555" rtlCol="0">
            <a:spAutoFit/>
          </a:bodyPr>
          <a:lstStyle>
            <a:lvl1pPr marL="402325" indent="-402325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1703" indent="-335270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082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7515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13947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50380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724" marR="0" lvl="0" indent="-227724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luận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về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th</a:t>
            </a:r>
            <a:r>
              <a:rPr kumimoji="0" lang="vi-V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ư</a:t>
            </a:r>
            <a:r>
              <a:rPr lang="en-US" sz="1200" b="1" dirty="0" err="1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ơng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hiệu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hay gọi </a:t>
            </a:r>
            <a:r>
              <a:rPr lang="en-US" sz="1200" b="1" dirty="0" err="1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tắt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là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Corporate buzz</a:t>
            </a:r>
            <a:endParaRPr kumimoji="0" lang="vi-V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</a:endParaRPr>
          </a:p>
          <a:p>
            <a:pPr marL="246078" lvl="0" indent="0" algn="just" defTabSz="973304">
              <a:lnSpc>
                <a:spcPct val="90000"/>
              </a:lnSpc>
              <a:spcBef>
                <a:spcPct val="0"/>
              </a:spcBef>
              <a:buClr>
                <a:srgbClr val="494A4C"/>
              </a:buClr>
              <a:buNone/>
              <a:defRPr/>
            </a:pP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Là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thảo luận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liên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quan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đến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các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nội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dung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về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hình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ảnh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ư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ơng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hiệu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bao gồm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hoạt động CSR của thương hiệu, hoạt động tài trợ của thương hiệu, sự kiện sinh nhật thương hiệu, các chương trình tuyển dụng, tin tức giải thưởng ngân hàng,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nội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dung t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ư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ơng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tác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về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các dịp lễ hội, các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thảo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luận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về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thông điệp chung của 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n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gân hàng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mà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không liên quan đến sản phẩm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C2EEEA34-AE62-8F1C-E4EB-FA4AF01C395C}"/>
              </a:ext>
            </a:extLst>
          </p:cNvPr>
          <p:cNvSpPr txBox="1">
            <a:spLocks noChangeArrowheads="1"/>
          </p:cNvSpPr>
          <p:nvPr/>
        </p:nvSpPr>
        <p:spPr>
          <a:xfrm>
            <a:off x="6979219" y="4038692"/>
            <a:ext cx="4526955" cy="949250"/>
          </a:xfrm>
          <a:prstGeom prst="rect">
            <a:avLst/>
          </a:prstGeom>
        </p:spPr>
        <p:txBody>
          <a:bodyPr vert="horz" wrap="square" lIns="117112" tIns="58555" rIns="117112" bIns="58555" rtlCol="0">
            <a:spAutoFit/>
          </a:bodyPr>
          <a:lstStyle>
            <a:lvl1pPr marL="402325" indent="-402325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1703" indent="-335270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082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7515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13947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50380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724" marR="0" lvl="0" indent="-227724" algn="just" defTabSz="973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Thảo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luận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về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sản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phẩm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hay gọi </a:t>
            </a:r>
            <a:r>
              <a:rPr lang="en-US" sz="1200" b="1" dirty="0" err="1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tắt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</a:t>
            </a:r>
            <a:r>
              <a:rPr lang="en-US" sz="1200" b="1" dirty="0" err="1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tà</a:t>
            </a:r>
            <a:r>
              <a:rPr lang="en-US" sz="1200" b="1" dirty="0">
                <a:latin typeface="Helvetica" panose="020B0604020202020204" pitchFamily="34" charset="0"/>
                <a:ea typeface="ＭＳ Ｐゴシック"/>
                <a:cs typeface="Helvetica" panose="020B0604020202020204" pitchFamily="34" charset="0"/>
              </a:rPr>
              <a:t> Product buzz</a:t>
            </a:r>
            <a:endParaRPr kumimoji="0" lang="vi-V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ＭＳ Ｐゴシック"/>
              <a:cs typeface="Helvetica" panose="020B0604020202020204" pitchFamily="34" charset="0"/>
            </a:endParaRPr>
          </a:p>
          <a:p>
            <a:pPr marL="246078" lvl="0" indent="0" algn="just" defTabSz="973304">
              <a:lnSpc>
                <a:spcPct val="90000"/>
              </a:lnSpc>
              <a:spcBef>
                <a:spcPct val="0"/>
              </a:spcBef>
              <a:buClr>
                <a:srgbClr val="494A4C"/>
              </a:buClr>
              <a:buNone/>
              <a:defRPr/>
            </a:pP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Là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thảo luận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liên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quan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đến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các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nội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dung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về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sản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phẩm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bao gồm: 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vay, tiết kiệm, thẻ tín dụng, thẻ 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debit/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thẻ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ATM</a:t>
            </a:r>
            <a:r>
              <a:rPr lang="vi-VN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,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bảo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hiểm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,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ngân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hàng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số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,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tài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khoản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thanh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toán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,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trái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phiếu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/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chứng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chỉ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quỹ</a:t>
            </a:r>
            <a:r>
              <a:rPr lang="en-US" sz="1200" dirty="0">
                <a:solidFill>
                  <a:srgbClr val="5F5F5F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2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7FB9AEEB-C82B-F5FE-B615-01FDA0F791DE}"/>
              </a:ext>
            </a:extLst>
          </p:cNvPr>
          <p:cNvSpPr txBox="1">
            <a:spLocks/>
          </p:cNvSpPr>
          <p:nvPr/>
        </p:nvSpPr>
        <p:spPr>
          <a:xfrm>
            <a:off x="538902" y="336430"/>
            <a:ext cx="11380401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THUẬT NGỮ VÀ MÀU SẮC SỬ DỤNG TRONG BÁO CÁO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95787E-E659-2E5D-1A1C-00C772800E6A}"/>
              </a:ext>
            </a:extLst>
          </p:cNvPr>
          <p:cNvGrpSpPr/>
          <p:nvPr/>
        </p:nvGrpSpPr>
        <p:grpSpPr>
          <a:xfrm>
            <a:off x="630707" y="1328692"/>
            <a:ext cx="11465045" cy="3563851"/>
            <a:chOff x="630707" y="1219508"/>
            <a:chExt cx="11465045" cy="3563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9A7D1-6CB6-ECEB-BB6F-C97CB39BD4B7}"/>
                </a:ext>
              </a:extLst>
            </p:cNvPr>
            <p:cNvSpPr txBox="1"/>
            <p:nvPr/>
          </p:nvSpPr>
          <p:spPr>
            <a:xfrm>
              <a:off x="1087375" y="2646565"/>
              <a:ext cx="6785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0096" marR="0" lvl="1" indent="-133350" algn="l" defTabSz="1097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Không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thích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phẩm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chiến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dịch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  <a:p>
              <a:pPr marL="760096" marR="0" lvl="1" indent="-133350" algn="l" defTabSz="1097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Thể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hiện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thái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độ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tiêu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cực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đối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với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hàng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Chia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sẻ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các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bài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viết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tiêu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cực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tự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nhiên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về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phẩm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</a:p>
          </p:txBody>
        </p:sp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18C529A7-A669-0CF5-032A-3174CBCA78F6}"/>
                </a:ext>
              </a:extLst>
            </p:cNvPr>
            <p:cNvSpPr/>
            <p:nvPr/>
          </p:nvSpPr>
          <p:spPr>
            <a:xfrm>
              <a:off x="630707" y="2773479"/>
              <a:ext cx="973383" cy="3188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2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8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Tiêu</a:t>
              </a:r>
              <a:r>
                <a:rPr kumimoji="0" lang="en-US" sz="1178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178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cực</a:t>
              </a:r>
              <a:endParaRPr kumimoji="0" lang="en-US" sz="117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0" name="Rounded Rectangle 53">
              <a:extLst>
                <a:ext uri="{FF2B5EF4-FFF2-40B4-BE49-F238E27FC236}">
                  <a16:creationId xmlns:a16="http://schemas.microsoft.com/office/drawing/2014/main" id="{6179E31F-73B4-98F5-C13E-46D1B8F06566}"/>
                </a:ext>
              </a:extLst>
            </p:cNvPr>
            <p:cNvSpPr/>
            <p:nvPr/>
          </p:nvSpPr>
          <p:spPr>
            <a:xfrm>
              <a:off x="630707" y="3978931"/>
              <a:ext cx="973383" cy="318868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2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8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Trung </a:t>
              </a:r>
              <a:r>
                <a:rPr kumimoji="0" lang="en-US" sz="1178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lập</a:t>
              </a:r>
              <a:endParaRPr kumimoji="0" lang="en-US" sz="117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Rounded Rectangle 54">
              <a:extLst>
                <a:ext uri="{FF2B5EF4-FFF2-40B4-BE49-F238E27FC236}">
                  <a16:creationId xmlns:a16="http://schemas.microsoft.com/office/drawing/2014/main" id="{5211EC40-191E-599C-0611-B37F19C0B64C}"/>
                </a:ext>
              </a:extLst>
            </p:cNvPr>
            <p:cNvSpPr/>
            <p:nvPr/>
          </p:nvSpPr>
          <p:spPr>
            <a:xfrm>
              <a:off x="630707" y="1499901"/>
              <a:ext cx="973383" cy="31886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2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8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Tích</a:t>
              </a:r>
              <a:r>
                <a:rPr kumimoji="0" lang="en-US" sz="1178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178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cực</a:t>
              </a:r>
              <a:endParaRPr kumimoji="0" lang="en-US" sz="117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8886FC-81F2-E57D-0032-2FE3EC80BE0D}"/>
                </a:ext>
              </a:extLst>
            </p:cNvPr>
            <p:cNvSpPr txBox="1"/>
            <p:nvPr/>
          </p:nvSpPr>
          <p:spPr>
            <a:xfrm>
              <a:off x="1087374" y="1219508"/>
              <a:ext cx="11008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0096" marR="0" lvl="1" indent="-133350" algn="l" defTabSz="1097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Thích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phẩm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  <a:p>
              <a:pPr marL="760096" marR="0" lvl="1" indent="-133350" algn="l" defTabSz="1097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Thể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thái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độ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yêu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thích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đối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với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phẩm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Chia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sẻ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các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bài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viết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tích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cực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tự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nhiên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về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phẩm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Chia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sẻ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các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bài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viết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KHÔNG YÊU CẦU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từ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thương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hiệu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sản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phẩm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vi-V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Khách hàng hỏi về thủ tục mở thẻ/phí mở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cũng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như</a:t>
              </a:r>
              <a:r>
                <a:rPr kumimoji="0" lang="vi-V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thể hiện sự hứng thú/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vi-V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khuynh hướng muốn sử dụng đối với sản phẩm và dịch vụ của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ngân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hàng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F744B6-A1EE-EDA7-7532-262C28B84189}"/>
                </a:ext>
              </a:extLst>
            </p:cNvPr>
            <p:cNvSpPr txBox="1"/>
            <p:nvPr/>
          </p:nvSpPr>
          <p:spPr>
            <a:xfrm>
              <a:off x="1087374" y="3583030"/>
              <a:ext cx="93625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0096" marR="0" lvl="1" indent="-133350" algn="l" defTabSz="1097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Đề cập đến thương hiệu/nhãn hàng/sản phẩm nhưng không thể hiện cảm xúc</a:t>
              </a: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Tham gia minigames và KHÔNG thể hiện thái độ tích cực hay tiêu cực với thương hiệu/nhãn hàng/sản phẩm </a:t>
              </a: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Chia sẻ các bài viết 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CÓ YÊU CẦU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từ thương hiệu/nhãn hàng/sản phẩm </a:t>
              </a: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Bài viết và bình luận của admin Fanpage</a:t>
              </a: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vi-V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Bình luận chat chit qua lại giữa người dùng tại các bài viết trên Fanpage</a:t>
              </a:r>
            </a:p>
            <a:p>
              <a:pPr marL="760096" marR="0" lvl="1" indent="-133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vi-V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Verdana" pitchFamily="34" charset="0"/>
                  <a:cs typeface="Helvetica" panose="020B0604020202020204" pitchFamily="34" charset="0"/>
                </a:rPr>
                <a:t>Các ký tự đặc biệt (icon, emoji) bên dưới các bài viết tham gia các sự kiện, hoạt động của thương hiệu 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735F0F-1884-8A4A-9650-279F86E43970}"/>
              </a:ext>
            </a:extLst>
          </p:cNvPr>
          <p:cNvCxnSpPr/>
          <p:nvPr/>
        </p:nvCxnSpPr>
        <p:spPr>
          <a:xfrm>
            <a:off x="592078" y="1004386"/>
            <a:ext cx="11008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AC2581-EC2F-914A-3616-B0409FBDE429}"/>
              </a:ext>
            </a:extLst>
          </p:cNvPr>
          <p:cNvSpPr txBox="1"/>
          <p:nvPr/>
        </p:nvSpPr>
        <p:spPr>
          <a:xfrm>
            <a:off x="10449970" y="808371"/>
            <a:ext cx="981359" cy="33425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1212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2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Màu</a:t>
            </a:r>
            <a:r>
              <a:rPr kumimoji="0" lang="en-US" sz="157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572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sắc</a:t>
            </a:r>
            <a:endParaRPr kumimoji="0" lang="en-US" sz="1572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58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39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CD0D0CC9-F87C-9B44-F55F-C0F733A7D2B6}"/>
              </a:ext>
            </a:extLst>
          </p:cNvPr>
          <p:cNvSpPr txBox="1">
            <a:spLocks/>
          </p:cNvSpPr>
          <p:nvPr/>
        </p:nvSpPr>
        <p:spPr>
          <a:xfrm>
            <a:off x="538903" y="322575"/>
            <a:ext cx="10517020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C170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THỐNG KÊ TỔNG QUAN: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Chủ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đề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vay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tâm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lớn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nhất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Facebook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kênh dẫn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dắt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ngành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F1952E41-C091-14B5-8B18-F60806716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179994"/>
              </p:ext>
            </p:extLst>
          </p:nvPr>
        </p:nvGraphicFramePr>
        <p:xfrm>
          <a:off x="3103974" y="1546551"/>
          <a:ext cx="1735295" cy="1324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0AC95C3-A9CC-84E3-0D88-B9AF16E4F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259648"/>
              </p:ext>
            </p:extLst>
          </p:nvPr>
        </p:nvGraphicFramePr>
        <p:xfrm>
          <a:off x="5269421" y="1360045"/>
          <a:ext cx="1970064" cy="1584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3A42A259-A603-E867-C13A-9D7B09179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650066"/>
              </p:ext>
            </p:extLst>
          </p:nvPr>
        </p:nvGraphicFramePr>
        <p:xfrm>
          <a:off x="7380994" y="1383484"/>
          <a:ext cx="1970064" cy="1584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96B63ECF-736C-3F90-E06C-9277B9A6E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348680"/>
              </p:ext>
            </p:extLst>
          </p:nvPr>
        </p:nvGraphicFramePr>
        <p:xfrm>
          <a:off x="9642719" y="1420725"/>
          <a:ext cx="1970064" cy="1584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1" name="object 6">
            <a:extLst>
              <a:ext uri="{FF2B5EF4-FFF2-40B4-BE49-F238E27FC236}">
                <a16:creationId xmlns:a16="http://schemas.microsoft.com/office/drawing/2014/main" id="{A22E19C5-4C33-57BF-2D2E-BFBBD12A1345}"/>
              </a:ext>
            </a:extLst>
          </p:cNvPr>
          <p:cNvSpPr txBox="1">
            <a:spLocks/>
          </p:cNvSpPr>
          <p:nvPr/>
        </p:nvSpPr>
        <p:spPr>
          <a:xfrm>
            <a:off x="3694387" y="1101594"/>
            <a:ext cx="7373213" cy="209929"/>
          </a:xfrm>
          <a:prstGeom prst="homePlate">
            <a:avLst/>
          </a:prstGeom>
          <a:solidFill>
            <a:srgbClr val="EC393B"/>
          </a:solidFill>
          <a:ln>
            <a:noFill/>
          </a:ln>
        </p:spPr>
        <p:txBody>
          <a:bodyPr vert="horz" wrap="square" lIns="0" tIns="1587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marL="1270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Top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</a:t>
            </a:r>
            <a:r>
              <a:rPr lang="en-US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dịch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vụ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ngân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nổi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bật</a:t>
            </a:r>
            <a:endParaRPr kumimoji="0" lang="vi-V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9231043A-6988-C3FC-BA8C-CC99041788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749425"/>
              </p:ext>
            </p:extLst>
          </p:nvPr>
        </p:nvGraphicFramePr>
        <p:xfrm>
          <a:off x="327050" y="4693877"/>
          <a:ext cx="2897986" cy="218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3" name="object 6">
            <a:extLst>
              <a:ext uri="{FF2B5EF4-FFF2-40B4-BE49-F238E27FC236}">
                <a16:creationId xmlns:a16="http://schemas.microsoft.com/office/drawing/2014/main" id="{F3E52842-7191-8CE1-1A86-5DFFDA8FCE38}"/>
              </a:ext>
            </a:extLst>
          </p:cNvPr>
          <p:cNvSpPr txBox="1">
            <a:spLocks/>
          </p:cNvSpPr>
          <p:nvPr/>
        </p:nvSpPr>
        <p:spPr>
          <a:xfrm>
            <a:off x="316829" y="4495340"/>
            <a:ext cx="11416141" cy="209929"/>
          </a:xfrm>
          <a:prstGeom prst="homePlate">
            <a:avLst/>
          </a:prstGeom>
          <a:solidFill>
            <a:srgbClr val="EC393B"/>
          </a:solidFill>
          <a:ln>
            <a:noFill/>
          </a:ln>
        </p:spPr>
        <p:txBody>
          <a:bodyPr vert="horz" wrap="square" lIns="0" tIns="1587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marL="1270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Nguồn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endParaRPr kumimoji="0" lang="vi-V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40B706C4-8398-CE81-0702-1446991E7BFC}"/>
              </a:ext>
            </a:extLst>
          </p:cNvPr>
          <p:cNvSpPr/>
          <p:nvPr/>
        </p:nvSpPr>
        <p:spPr>
          <a:xfrm>
            <a:off x="2839439" y="4827982"/>
            <a:ext cx="4190931" cy="1825906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Facebook:</a:t>
            </a: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Minigame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fanpage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chiến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dịch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tết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của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Sự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tăng giảm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của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mã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chứng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khoán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nội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dung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quảng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về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làm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ATM,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mở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dụng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lvl="0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tiếp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tục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thắt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chặt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dụng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vào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bất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động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sản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và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chứng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khoán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A5F594DB-71F7-F9A5-6D26-B33AC2684DC8}"/>
              </a:ext>
            </a:extLst>
          </p:cNvPr>
          <p:cNvSpPr/>
          <p:nvPr/>
        </p:nvSpPr>
        <p:spPr>
          <a:xfrm>
            <a:off x="7427886" y="4827982"/>
            <a:ext cx="4128529" cy="1825906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30000"/>
              </a:lnSpc>
              <a:buClr>
                <a:srgbClr val="000000"/>
              </a:buClr>
              <a:buSzPts val="1600"/>
            </a:pP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Báo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chí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</a:p>
          <a:p>
            <a:pPr marL="228600" lvl="0" indent="-228600" algn="just">
              <a:lnSpc>
                <a:spcPct val="130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Áp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lực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lạm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phát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trong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năm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2023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sẽ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không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quá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lớn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;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Áp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lực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tăng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lãi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suất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sẽ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giảm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bớt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trong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năm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2023</a:t>
            </a:r>
          </a:p>
          <a:p>
            <a:pPr marL="228600" lvl="0" indent="-228600" algn="just">
              <a:lnSpc>
                <a:spcPct val="130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vi-VN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 ngân hàng trung ương gom vàng mạnh nhất 55 năm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228600" lvl="0" indent="-228600" algn="just">
              <a:lnSpc>
                <a:spcPct val="130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tung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ra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nhiều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"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xì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"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hấp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dẫn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hút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tiền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gửi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sau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Tết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228600" lvl="0" indent="-228600" algn="just">
              <a:lnSpc>
                <a:spcPct val="130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Chuyển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đổi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số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mạnh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mẽ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trong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hoạt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động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228600" lvl="0" indent="-228600" algn="just">
              <a:lnSpc>
                <a:spcPct val="130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vẫn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tăng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vay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kinh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doanh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bất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động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sản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F7939B-B229-F9DA-81B9-35E6DD67DDD7}"/>
              </a:ext>
            </a:extLst>
          </p:cNvPr>
          <p:cNvSpPr/>
          <p:nvPr/>
        </p:nvSpPr>
        <p:spPr bwMode="auto">
          <a:xfrm>
            <a:off x="3374115" y="1908511"/>
            <a:ext cx="1263522" cy="592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</a:p>
          <a:p>
            <a:pPr lvl="0" algn="ctr">
              <a:defRPr/>
            </a:pP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vay</a:t>
            </a:r>
            <a:endParaRPr kumimoji="0" lang="en-US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691E2B-6F64-8F4E-940A-319C6063AADE}"/>
              </a:ext>
            </a:extLst>
          </p:cNvPr>
          <p:cNvSpPr/>
          <p:nvPr/>
        </p:nvSpPr>
        <p:spPr bwMode="auto">
          <a:xfrm>
            <a:off x="5545811" y="1997278"/>
            <a:ext cx="1263522" cy="592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Tín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 algn="ctr">
              <a:defRPr/>
            </a:pP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endParaRPr kumimoji="0" lang="en-US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4AF74-8C52-A29D-7645-0336AE9989C3}"/>
              </a:ext>
            </a:extLst>
          </p:cNvPr>
          <p:cNvSpPr/>
          <p:nvPr/>
        </p:nvSpPr>
        <p:spPr bwMode="auto">
          <a:xfrm>
            <a:off x="7662087" y="2042694"/>
            <a:ext cx="1263522" cy="592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Debit</a:t>
            </a:r>
          </a:p>
          <a:p>
            <a:pPr lvl="0" algn="ctr">
              <a:defRPr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ATM</a:t>
            </a:r>
            <a:endParaRPr kumimoji="0" lang="en-US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69114A-FA78-5AA8-5E2F-006FE19EA36F}"/>
              </a:ext>
            </a:extLst>
          </p:cNvPr>
          <p:cNvSpPr/>
          <p:nvPr/>
        </p:nvSpPr>
        <p:spPr bwMode="auto">
          <a:xfrm>
            <a:off x="9958094" y="2064480"/>
            <a:ext cx="1263522" cy="592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b="1" noProof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tư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 algn="ctr">
              <a:defRPr/>
            </a:pPr>
            <a:r>
              <a:rPr lang="en-US" b="1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chứng</a:t>
            </a:r>
            <a:r>
              <a:rPr lang="en-US" b="1" noProof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khoán</a:t>
            </a:r>
            <a:endParaRPr kumimoji="0" lang="en-US" b="1" i="0" u="none" strike="noStrike" kern="20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DINProVN" charset="0"/>
              <a:cs typeface="Helvetica" panose="020B0604020202020204" pitchFamily="34" charset="0"/>
            </a:endParaRPr>
          </a:p>
        </p:txBody>
      </p:sp>
      <p:sp>
        <p:nvSpPr>
          <p:cNvPr id="50" name="Speech Bubble: Rectangle with Corners Rounded 31">
            <a:extLst>
              <a:ext uri="{FF2B5EF4-FFF2-40B4-BE49-F238E27FC236}">
                <a16:creationId xmlns:a16="http://schemas.microsoft.com/office/drawing/2014/main" id="{56ECF1FE-3E6F-69E8-E355-78CF15F12BA2}"/>
              </a:ext>
            </a:extLst>
          </p:cNvPr>
          <p:cNvSpPr/>
          <p:nvPr/>
        </p:nvSpPr>
        <p:spPr>
          <a:xfrm>
            <a:off x="2839439" y="2994871"/>
            <a:ext cx="2234599" cy="1432293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algn="just">
              <a:lnSpc>
                <a:spcPct val="130000"/>
              </a:lnSpc>
              <a:buClr>
                <a:srgbClr val="000000"/>
              </a:buClr>
              <a:buSzPts val="1600"/>
              <a:buFontTx/>
              <a:buChar char="-"/>
            </a:pPr>
            <a:r>
              <a:rPr lang="vi-VN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 ngân hàng sẽ tiếp tục thắt chặt cho vay đầu tư kinh doanh bất động sản trong năm 2023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</a:p>
          <a:p>
            <a:pPr marL="171450" lvl="0" indent="-171450" algn="just">
              <a:lnSpc>
                <a:spcPct val="130000"/>
              </a:lnSpc>
              <a:buClr>
                <a:srgbClr val="000000"/>
              </a:buClr>
              <a:buSzPts val="1600"/>
              <a:buFontTx/>
              <a:buChar char="-"/>
            </a:pP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Lãi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suất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cho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vay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bắt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đầu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hạ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nhiệt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so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với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những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tháng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cuối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năm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2022.</a:t>
            </a:r>
          </a:p>
        </p:txBody>
      </p:sp>
      <p:sp>
        <p:nvSpPr>
          <p:cNvPr id="51" name="Speech Bubble: Rectangle with Corners Rounded 33">
            <a:extLst>
              <a:ext uri="{FF2B5EF4-FFF2-40B4-BE49-F238E27FC236}">
                <a16:creationId xmlns:a16="http://schemas.microsoft.com/office/drawing/2014/main" id="{83162CD0-42C8-7B31-37D3-18FEB7F1E896}"/>
              </a:ext>
            </a:extLst>
          </p:cNvPr>
          <p:cNvSpPr/>
          <p:nvPr/>
        </p:nvSpPr>
        <p:spPr>
          <a:xfrm>
            <a:off x="5137420" y="2994871"/>
            <a:ext cx="2243574" cy="1432293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Ưu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đãi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của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thanh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toán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bằng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dụng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Lưu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ý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làm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dụng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và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khoản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vay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chấp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vi-VN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 hàng Nhà nước định hướng tăng trưởng tín dụng năm tới khoảng 14 - 15%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52" name="Speech Bubble: Rectangle with Corners Rounded 34">
            <a:extLst>
              <a:ext uri="{FF2B5EF4-FFF2-40B4-BE49-F238E27FC236}">
                <a16:creationId xmlns:a16="http://schemas.microsoft.com/office/drawing/2014/main" id="{C00CAAD4-81B0-1DE9-AFF0-2AC7C00BE708}"/>
              </a:ext>
            </a:extLst>
          </p:cNvPr>
          <p:cNvSpPr/>
          <p:nvPr/>
        </p:nvSpPr>
        <p:spPr>
          <a:xfrm>
            <a:off x="7416422" y="2994871"/>
            <a:ext cx="2205356" cy="1432293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30000"/>
              </a:lnSpc>
              <a:buClr>
                <a:srgbClr val="000000"/>
              </a:buClr>
              <a:buSzPts val="1600"/>
            </a:pP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-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Cảnh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báo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lừa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đảo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qua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việc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mở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ATM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của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đối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tượng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chuyện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giả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mạo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page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lớn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</a:p>
          <a:p>
            <a:pPr marL="171450" lvl="0" indent="-171450" algn="just">
              <a:lnSpc>
                <a:spcPct val="130000"/>
              </a:lnSpc>
              <a:buClr>
                <a:srgbClr val="000000"/>
              </a:buClr>
              <a:buSzPts val="1600"/>
              <a:buFontTx/>
              <a:buChar char="-"/>
            </a:pP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Mua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bán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làm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ATM</a:t>
            </a:r>
          </a:p>
          <a:p>
            <a:pPr marL="171450" lvl="0" indent="-171450" algn="just">
              <a:lnSpc>
                <a:spcPct val="130000"/>
              </a:lnSpc>
              <a:buClr>
                <a:srgbClr val="000000"/>
              </a:buClr>
              <a:buSzPts val="1600"/>
              <a:buFontTx/>
              <a:buChar char="-"/>
            </a:pP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Gặp vấn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đề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khi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sử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dụng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thẻ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ATM</a:t>
            </a:r>
          </a:p>
        </p:txBody>
      </p:sp>
      <p:sp>
        <p:nvSpPr>
          <p:cNvPr id="53" name="Speech Bubble: Rectangle with Corners Rounded 35">
            <a:extLst>
              <a:ext uri="{FF2B5EF4-FFF2-40B4-BE49-F238E27FC236}">
                <a16:creationId xmlns:a16="http://schemas.microsoft.com/office/drawing/2014/main" id="{2353E573-F018-81B5-C7E5-9C8436072A8D}"/>
              </a:ext>
            </a:extLst>
          </p:cNvPr>
          <p:cNvSpPr/>
          <p:nvPr/>
        </p:nvSpPr>
        <p:spPr>
          <a:xfrm>
            <a:off x="9711931" y="2994871"/>
            <a:ext cx="1970064" cy="1432293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Dự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báo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về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tình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hình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thị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trường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chứng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khoán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năm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2023</a:t>
            </a: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vi-VN" sz="10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CTCP chứng khoán Kỹ 2 công ty chứng khoán bị phạt hơn 1 tỷ đồng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F8D5EF-6E04-C99C-EC8A-E26FF9A05496}"/>
              </a:ext>
            </a:extLst>
          </p:cNvPr>
          <p:cNvGrpSpPr/>
          <p:nvPr/>
        </p:nvGrpSpPr>
        <p:grpSpPr>
          <a:xfrm>
            <a:off x="510795" y="1215461"/>
            <a:ext cx="2272962" cy="3037814"/>
            <a:chOff x="510795" y="1215461"/>
            <a:chExt cx="2272962" cy="30378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4B77FF-1A3B-88FD-265E-5659D713CDBF}"/>
                </a:ext>
              </a:extLst>
            </p:cNvPr>
            <p:cNvGrpSpPr/>
            <p:nvPr/>
          </p:nvGrpSpPr>
          <p:grpSpPr>
            <a:xfrm>
              <a:off x="510795" y="1215461"/>
              <a:ext cx="2272962" cy="3037814"/>
              <a:chOff x="296423" y="1190961"/>
              <a:chExt cx="2439014" cy="179771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7D8E7B-EAFF-72EE-DF0E-E420CCCE17E8}"/>
                  </a:ext>
                </a:extLst>
              </p:cNvPr>
              <p:cNvSpPr/>
              <p:nvPr/>
            </p:nvSpPr>
            <p:spPr>
              <a:xfrm>
                <a:off x="296423" y="1190961"/>
                <a:ext cx="2297022" cy="1797711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000">
                  <a:solidFill>
                    <a:prstClr val="white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51CF994-DA12-0066-B6DB-453B682EACCA}"/>
                  </a:ext>
                </a:extLst>
              </p:cNvPr>
              <p:cNvGrpSpPr/>
              <p:nvPr/>
            </p:nvGrpSpPr>
            <p:grpSpPr>
              <a:xfrm>
                <a:off x="314065" y="1309664"/>
                <a:ext cx="2421372" cy="1515943"/>
                <a:chOff x="314065" y="1309664"/>
                <a:chExt cx="2421372" cy="1515943"/>
              </a:xfrm>
            </p:grpSpPr>
            <p:sp>
              <p:nvSpPr>
                <p:cNvPr id="12" name="TextBox 23">
                  <a:extLst>
                    <a:ext uri="{FF2B5EF4-FFF2-40B4-BE49-F238E27FC236}">
                      <a16:creationId xmlns:a16="http://schemas.microsoft.com/office/drawing/2014/main" id="{0230D5CA-9919-6819-6181-216CC5876551}"/>
                    </a:ext>
                  </a:extLst>
                </p:cNvPr>
                <p:cNvSpPr txBox="1"/>
                <p:nvPr/>
              </p:nvSpPr>
              <p:spPr>
                <a:xfrm>
                  <a:off x="1693651" y="1309664"/>
                  <a:ext cx="711277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57.912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3" name="TextBox 23">
                  <a:extLst>
                    <a:ext uri="{FF2B5EF4-FFF2-40B4-BE49-F238E27FC236}">
                      <a16:creationId xmlns:a16="http://schemas.microsoft.com/office/drawing/2014/main" id="{A9E797FE-6125-B497-8956-091412E2E729}"/>
                    </a:ext>
                  </a:extLst>
                </p:cNvPr>
                <p:cNvSpPr txBox="1"/>
                <p:nvPr/>
              </p:nvSpPr>
              <p:spPr>
                <a:xfrm>
                  <a:off x="314065" y="1324596"/>
                  <a:ext cx="137698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Bài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đăng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4" name="TextBox 23">
                  <a:extLst>
                    <a:ext uri="{FF2B5EF4-FFF2-40B4-BE49-F238E27FC236}">
                      <a16:creationId xmlns:a16="http://schemas.microsoft.com/office/drawing/2014/main" id="{E7FCA34A-23BC-F40F-841A-2077CCDECE23}"/>
                    </a:ext>
                  </a:extLst>
                </p:cNvPr>
                <p:cNvSpPr txBox="1"/>
                <p:nvPr/>
              </p:nvSpPr>
              <p:spPr>
                <a:xfrm>
                  <a:off x="314065" y="1553208"/>
                  <a:ext cx="1007844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Bình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5" name="TextBox 23">
                  <a:extLst>
                    <a:ext uri="{FF2B5EF4-FFF2-40B4-BE49-F238E27FC236}">
                      <a16:creationId xmlns:a16="http://schemas.microsoft.com/office/drawing/2014/main" id="{C3F2D3CC-3F96-345F-981D-8F332CBA560B}"/>
                    </a:ext>
                  </a:extLst>
                </p:cNvPr>
                <p:cNvSpPr txBox="1"/>
                <p:nvPr/>
              </p:nvSpPr>
              <p:spPr>
                <a:xfrm>
                  <a:off x="314065" y="1785989"/>
                  <a:ext cx="897692" cy="14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Chia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sẻ</a:t>
                  </a:r>
                  <a:endParaRPr lang="en-US" sz="105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6" name="TextBox 23">
                  <a:extLst>
                    <a:ext uri="{FF2B5EF4-FFF2-40B4-BE49-F238E27FC236}">
                      <a16:creationId xmlns:a16="http://schemas.microsoft.com/office/drawing/2014/main" id="{253B9AA1-DB3C-47AE-8B22-8B437EF4DDE2}"/>
                    </a:ext>
                  </a:extLst>
                </p:cNvPr>
                <p:cNvSpPr txBox="1"/>
                <p:nvPr/>
              </p:nvSpPr>
              <p:spPr>
                <a:xfrm>
                  <a:off x="1673715" y="1568212"/>
                  <a:ext cx="909804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1.175.565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7" name="TextBox 23">
                  <a:extLst>
                    <a:ext uri="{FF2B5EF4-FFF2-40B4-BE49-F238E27FC236}">
                      <a16:creationId xmlns:a16="http://schemas.microsoft.com/office/drawing/2014/main" id="{3FFD680C-FFA2-AC90-B1BC-EDB57BB27207}"/>
                    </a:ext>
                  </a:extLst>
                </p:cNvPr>
                <p:cNvSpPr txBox="1"/>
                <p:nvPr/>
              </p:nvSpPr>
              <p:spPr>
                <a:xfrm>
                  <a:off x="1697360" y="1799617"/>
                  <a:ext cx="802200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201.668</a:t>
                  </a:r>
                </a:p>
              </p:txBody>
            </p:sp>
            <p:sp>
              <p:nvSpPr>
                <p:cNvPr id="18" name="TextBox 23">
                  <a:extLst>
                    <a:ext uri="{FF2B5EF4-FFF2-40B4-BE49-F238E27FC236}">
                      <a16:creationId xmlns:a16="http://schemas.microsoft.com/office/drawing/2014/main" id="{0AA7B569-26D1-885E-EDE8-D0EFCC5B8E50}"/>
                    </a:ext>
                  </a:extLst>
                </p:cNvPr>
                <p:cNvSpPr txBox="1"/>
                <p:nvPr/>
              </p:nvSpPr>
              <p:spPr>
                <a:xfrm>
                  <a:off x="314065" y="2066787"/>
                  <a:ext cx="1165992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Lượt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cảm</a:t>
                  </a:r>
                  <a:r>
                    <a:rPr lang="en-US" sz="1050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xúc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9" name="TextBox 23">
                  <a:extLst>
                    <a:ext uri="{FF2B5EF4-FFF2-40B4-BE49-F238E27FC236}">
                      <a16:creationId xmlns:a16="http://schemas.microsoft.com/office/drawing/2014/main" id="{2975B145-FC2A-17BE-9C88-88270C3D95EC}"/>
                    </a:ext>
                  </a:extLst>
                </p:cNvPr>
                <p:cNvSpPr txBox="1"/>
                <p:nvPr/>
              </p:nvSpPr>
              <p:spPr>
                <a:xfrm>
                  <a:off x="1678920" y="2073005"/>
                  <a:ext cx="1056517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4.063.788</a:t>
                  </a:r>
                  <a:endParaRPr lang="vi-VN" sz="1050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0" name="TextBox 23">
                  <a:extLst>
                    <a:ext uri="{FF2B5EF4-FFF2-40B4-BE49-F238E27FC236}">
                      <a16:creationId xmlns:a16="http://schemas.microsoft.com/office/drawing/2014/main" id="{203E2FC1-3DC0-3D6A-FE8A-68F4D13EB492}"/>
                    </a:ext>
                  </a:extLst>
                </p:cNvPr>
                <p:cNvSpPr txBox="1"/>
                <p:nvPr/>
              </p:nvSpPr>
              <p:spPr>
                <a:xfrm>
                  <a:off x="314065" y="2379386"/>
                  <a:ext cx="1227782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thảo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luận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2" name="TextBox 23">
                  <a:extLst>
                    <a:ext uri="{FF2B5EF4-FFF2-40B4-BE49-F238E27FC236}">
                      <a16:creationId xmlns:a16="http://schemas.microsoft.com/office/drawing/2014/main" id="{CE5FE66B-9489-856F-13EF-6489861077F4}"/>
                    </a:ext>
                  </a:extLst>
                </p:cNvPr>
                <p:cNvSpPr txBox="1"/>
                <p:nvPr/>
              </p:nvSpPr>
              <p:spPr>
                <a:xfrm>
                  <a:off x="1654104" y="2361028"/>
                  <a:ext cx="1067754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1.233.477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B8C5F2A-0B13-6099-1E19-9769F6514400}"/>
                    </a:ext>
                  </a:extLst>
                </p:cNvPr>
                <p:cNvSpPr txBox="1"/>
                <p:nvPr/>
              </p:nvSpPr>
              <p:spPr>
                <a:xfrm>
                  <a:off x="314065" y="2670804"/>
                  <a:ext cx="1301411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Tổng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tương</a:t>
                  </a:r>
                  <a:r>
                    <a:rPr lang="en-US" sz="1050" b="1" dirty="0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r>
                    <a:rPr lang="en-US" sz="1050" b="1" dirty="0" err="1">
                      <a:solidFill>
                        <a:srgbClr val="00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tác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5" name="TextBox 23">
                  <a:extLst>
                    <a:ext uri="{FF2B5EF4-FFF2-40B4-BE49-F238E27FC236}">
                      <a16:creationId xmlns:a16="http://schemas.microsoft.com/office/drawing/2014/main" id="{5F7A6A69-668E-E3D6-99EA-9898A6E38C06}"/>
                    </a:ext>
                  </a:extLst>
                </p:cNvPr>
                <p:cNvSpPr txBox="1"/>
                <p:nvPr/>
              </p:nvSpPr>
              <p:spPr>
                <a:xfrm>
                  <a:off x="1637947" y="2675345"/>
                  <a:ext cx="1067755" cy="15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E51937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5.498.933</a:t>
                  </a:r>
                  <a:endParaRPr lang="vi-VN" sz="1050" b="1" dirty="0">
                    <a:solidFill>
                      <a:srgbClr val="E5193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2E9589D8-AB93-E803-5153-3070FB0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76610" y="1433313"/>
              <a:ext cx="252000" cy="252000"/>
            </a:xfrm>
            <a:prstGeom prst="rect">
              <a:avLst/>
            </a:prstGeom>
          </p:spPr>
        </p:pic>
        <p:pic>
          <p:nvPicPr>
            <p:cNvPr id="21" name="Graphic 20" descr="Customer review">
              <a:extLst>
                <a:ext uri="{FF2B5EF4-FFF2-40B4-BE49-F238E27FC236}">
                  <a16:creationId xmlns:a16="http://schemas.microsoft.com/office/drawing/2014/main" id="{57C37D1B-B38C-71B3-8A58-24264793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05272" y="3218740"/>
              <a:ext cx="252000" cy="252000"/>
            </a:xfrm>
            <a:prstGeom prst="rect">
              <a:avLst/>
            </a:prstGeom>
          </p:spPr>
        </p:pic>
        <p:pic>
          <p:nvPicPr>
            <p:cNvPr id="40" name="Graphic 39" descr="Chat">
              <a:extLst>
                <a:ext uri="{FF2B5EF4-FFF2-40B4-BE49-F238E27FC236}">
                  <a16:creationId xmlns:a16="http://schemas.microsoft.com/office/drawing/2014/main" id="{B4E6FA54-FBF6-28DE-BE46-45FC89B79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86135" y="1843063"/>
              <a:ext cx="252000" cy="252000"/>
            </a:xfrm>
            <a:prstGeom prst="rect">
              <a:avLst/>
            </a:prstGeom>
          </p:spPr>
        </p:pic>
        <p:pic>
          <p:nvPicPr>
            <p:cNvPr id="55" name="Graphic 54" descr="Share">
              <a:extLst>
                <a:ext uri="{FF2B5EF4-FFF2-40B4-BE49-F238E27FC236}">
                  <a16:creationId xmlns:a16="http://schemas.microsoft.com/office/drawing/2014/main" id="{7C2FAA20-6CF1-C732-3576-3554DEFF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95112" y="2241552"/>
              <a:ext cx="252000" cy="252000"/>
            </a:xfrm>
            <a:prstGeom prst="rect">
              <a:avLst/>
            </a:prstGeom>
          </p:spPr>
        </p:pic>
        <p:pic>
          <p:nvPicPr>
            <p:cNvPr id="57" name="Graphic 56" descr="Grinning face with solid fill">
              <a:extLst>
                <a:ext uri="{FF2B5EF4-FFF2-40B4-BE49-F238E27FC236}">
                  <a16:creationId xmlns:a16="http://schemas.microsoft.com/office/drawing/2014/main" id="{0E07DF0D-64A6-2CC4-3A64-4950127D8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08666" y="3723615"/>
              <a:ext cx="252000" cy="252000"/>
            </a:xfrm>
            <a:prstGeom prst="rect">
              <a:avLst/>
            </a:prstGeom>
          </p:spPr>
        </p:pic>
        <p:pic>
          <p:nvPicPr>
            <p:cNvPr id="59" name="Graphic 58" descr="Thumbs up sign">
              <a:extLst>
                <a:ext uri="{FF2B5EF4-FFF2-40B4-BE49-F238E27FC236}">
                  <a16:creationId xmlns:a16="http://schemas.microsoft.com/office/drawing/2014/main" id="{6CA7599A-6625-D268-D657-3C132CAD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13845" y="2670275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38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E8644E7C-412E-9A08-0871-372ECF7E733C}"/>
              </a:ext>
            </a:extLst>
          </p:cNvPr>
          <p:cNvSpPr txBox="1">
            <a:spLocks/>
          </p:cNvSpPr>
          <p:nvPr/>
        </p:nvSpPr>
        <p:spPr>
          <a:xfrm>
            <a:off x="553650" y="411063"/>
            <a:ext cx="11653098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latin typeface="Helvetica "/>
              </a:rPr>
              <a:t>SO SÁNH TỔNG QUÁT VỀ CÁC NGÂN HÀNG:</a:t>
            </a:r>
            <a:r>
              <a:rPr lang="en-US" dirty="0">
                <a:solidFill>
                  <a:srgbClr val="C00000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Techcombank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dẫn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đầu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nhờ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chương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trình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Hợp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tác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Lazada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voucher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độc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quyền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, Mega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Checkin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HO; VIB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VPB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có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lần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lượt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thứ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2, 3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chủ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yếu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nhờ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chương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trình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hợp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tác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Lazada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minigame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Helvetica 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 "/>
              </a:rPr>
              <a:t>fanpage</a:t>
            </a:r>
            <a:endParaRPr lang="en-US" dirty="0">
              <a:solidFill>
                <a:schemeClr val="tx1"/>
              </a:solidFill>
              <a:latin typeface="Helvetica 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C653514-DF63-B660-86F5-C64A962CB50B}"/>
              </a:ext>
            </a:extLst>
          </p:cNvPr>
          <p:cNvGrpSpPr/>
          <p:nvPr/>
        </p:nvGrpSpPr>
        <p:grpSpPr>
          <a:xfrm>
            <a:off x="167220" y="989969"/>
            <a:ext cx="4461091" cy="6149305"/>
            <a:chOff x="-285260" y="3290015"/>
            <a:chExt cx="4005257" cy="3777116"/>
          </a:xfrm>
        </p:grpSpPr>
        <p:graphicFrame>
          <p:nvGraphicFramePr>
            <p:cNvPr id="111" name="Chart 110">
              <a:extLst>
                <a:ext uri="{FF2B5EF4-FFF2-40B4-BE49-F238E27FC236}">
                  <a16:creationId xmlns:a16="http://schemas.microsoft.com/office/drawing/2014/main" id="{812AB8A9-55A5-0A93-B9C9-20C5650146A1}"/>
                </a:ext>
              </a:extLst>
            </p:cNvPr>
            <p:cNvGraphicFramePr/>
            <p:nvPr/>
          </p:nvGraphicFramePr>
          <p:xfrm>
            <a:off x="36988" y="3290015"/>
            <a:ext cx="3599885" cy="37771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8F2925-9138-B9EC-E365-529A5433870A}"/>
                </a:ext>
              </a:extLst>
            </p:cNvPr>
            <p:cNvSpPr txBox="1"/>
            <p:nvPr/>
          </p:nvSpPr>
          <p:spPr>
            <a:xfrm>
              <a:off x="2410654" y="3784910"/>
              <a:ext cx="1309343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0,73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530.891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03F43FC-4D8C-0397-7304-96DE2744D2E2}"/>
                </a:ext>
              </a:extLst>
            </p:cNvPr>
            <p:cNvSpPr txBox="1"/>
            <p:nvPr/>
          </p:nvSpPr>
          <p:spPr>
            <a:xfrm>
              <a:off x="2432595" y="4091316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0,97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39.367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6465F30-A953-5A53-80CB-BF596B114016}"/>
                </a:ext>
              </a:extLst>
            </p:cNvPr>
            <p:cNvSpPr txBox="1"/>
            <p:nvPr/>
          </p:nvSpPr>
          <p:spPr>
            <a:xfrm>
              <a:off x="2469279" y="4406680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0,53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52.402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AA704F-0D51-B81C-C835-B50B28D0F3F6}"/>
                </a:ext>
              </a:extLst>
            </p:cNvPr>
            <p:cNvSpPr txBox="1"/>
            <p:nvPr/>
          </p:nvSpPr>
          <p:spPr>
            <a:xfrm>
              <a:off x="2423098" y="4711613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0,99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32.171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2537289-FC41-950E-759F-7EFC2B0545C0}"/>
                </a:ext>
              </a:extLst>
            </p:cNvPr>
            <p:cNvSpPr txBox="1"/>
            <p:nvPr/>
          </p:nvSpPr>
          <p:spPr>
            <a:xfrm>
              <a:off x="2447169" y="5024416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0,68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125.361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63ECF98-2A86-A6EE-7EC4-8717F3DF7468}"/>
                </a:ext>
              </a:extLst>
            </p:cNvPr>
            <p:cNvSpPr txBox="1"/>
            <p:nvPr/>
          </p:nvSpPr>
          <p:spPr>
            <a:xfrm>
              <a:off x="2404625" y="5348492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0,58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18,682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A99D2A4-27EC-EE9B-B70B-92838289527D}"/>
                </a:ext>
              </a:extLst>
            </p:cNvPr>
            <p:cNvSpPr txBox="1"/>
            <p:nvPr/>
          </p:nvSpPr>
          <p:spPr>
            <a:xfrm>
              <a:off x="2437933" y="5636734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0,71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390.348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C79129-6344-6875-7BA9-31E5A02F457D}"/>
                </a:ext>
              </a:extLst>
            </p:cNvPr>
            <p:cNvSpPr txBox="1"/>
            <p:nvPr/>
          </p:nvSpPr>
          <p:spPr>
            <a:xfrm>
              <a:off x="2406589" y="5951113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0,73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92.839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736432C-34C8-D55A-3EA3-BD1D7B8E8757}"/>
                </a:ext>
              </a:extLst>
            </p:cNvPr>
            <p:cNvSpPr txBox="1"/>
            <p:nvPr/>
          </p:nvSpPr>
          <p:spPr>
            <a:xfrm>
              <a:off x="2407570" y="6265491"/>
              <a:ext cx="1173619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0,47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|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33.975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67056" y="3778239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#3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85260" y="4092202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#2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80663" y="4379132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#7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76299" y="4699998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#1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81171" y="5012152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#5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76428" y="5331401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#6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71685" y="5633225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#4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66942" y="5943761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#3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1EC6BD7-CAE8-657E-7911-BA170CD9B553}"/>
                </a:ext>
              </a:extLst>
            </p:cNvPr>
            <p:cNvSpPr txBox="1"/>
            <p:nvPr/>
          </p:nvSpPr>
          <p:spPr>
            <a:xfrm>
              <a:off x="-262199" y="6254298"/>
              <a:ext cx="506747" cy="23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0613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#8</a:t>
              </a:r>
              <a:endPara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C5F63A91-9A24-7FAA-03E2-2350CA930A54}"/>
              </a:ext>
            </a:extLst>
          </p:cNvPr>
          <p:cNvGraphicFramePr/>
          <p:nvPr/>
        </p:nvGraphicFramePr>
        <p:xfrm>
          <a:off x="7387929" y="1229940"/>
          <a:ext cx="5510195" cy="278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9" name="TextBox 1">
            <a:extLst>
              <a:ext uri="{FF2B5EF4-FFF2-40B4-BE49-F238E27FC236}">
                <a16:creationId xmlns:a16="http://schemas.microsoft.com/office/drawing/2014/main" id="{84DBCA4D-9A76-E71D-9B4E-5FCE0E7A823A}"/>
              </a:ext>
            </a:extLst>
          </p:cNvPr>
          <p:cNvSpPr txBox="1"/>
          <p:nvPr/>
        </p:nvSpPr>
        <p:spPr>
          <a:xfrm>
            <a:off x="9585820" y="2305140"/>
            <a:ext cx="111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1.316.036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Thảo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luận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200" name="Chart 199">
            <a:extLst>
              <a:ext uri="{FF2B5EF4-FFF2-40B4-BE49-F238E27FC236}">
                <a16:creationId xmlns:a16="http://schemas.microsoft.com/office/drawing/2014/main" id="{8A89A2A7-621F-4BAA-5EF3-073CA66981F0}"/>
              </a:ext>
            </a:extLst>
          </p:cNvPr>
          <p:cNvGraphicFramePr/>
          <p:nvPr/>
        </p:nvGraphicFramePr>
        <p:xfrm>
          <a:off x="7563690" y="4125572"/>
          <a:ext cx="4591322" cy="2775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4D7393B-0E32-8C19-5E19-F16169A2FDA4}"/>
              </a:ext>
            </a:extLst>
          </p:cNvPr>
          <p:cNvCxnSpPr>
            <a:cxnSpLocks/>
          </p:cNvCxnSpPr>
          <p:nvPr/>
        </p:nvCxnSpPr>
        <p:spPr>
          <a:xfrm flipV="1">
            <a:off x="820127" y="2172069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4F6EED6-DB23-A26D-3180-DD89B5FC749A}"/>
              </a:ext>
            </a:extLst>
          </p:cNvPr>
          <p:cNvSpPr/>
          <p:nvPr/>
        </p:nvSpPr>
        <p:spPr>
          <a:xfrm>
            <a:off x="4482983" y="1738827"/>
            <a:ext cx="2339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Mega Campaign | 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TCB x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Lazada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Check in HO</a:t>
            </a: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103AB20-5360-B855-F191-919A83BF0011}"/>
              </a:ext>
            </a:extLst>
          </p:cNvPr>
          <p:cNvCxnSpPr>
            <a:cxnSpLocks/>
          </p:cNvCxnSpPr>
          <p:nvPr/>
        </p:nvCxnSpPr>
        <p:spPr>
          <a:xfrm flipV="1">
            <a:off x="830479" y="2741657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2BA9785-FC7D-D099-9B28-4891FC94CF80}"/>
              </a:ext>
            </a:extLst>
          </p:cNvPr>
          <p:cNvSpPr/>
          <p:nvPr/>
        </p:nvSpPr>
        <p:spPr>
          <a:xfrm>
            <a:off x="4507524" y="2296753"/>
            <a:ext cx="23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 err="1">
                <a:solidFill>
                  <a:srgbClr val="000000"/>
                </a:solidFill>
                <a:cs typeface="Helvetica" panose="020B0604020202020204" pitchFamily="34" charset="0"/>
              </a:rPr>
              <a:t>Minigame</a:t>
            </a:r>
            <a:r>
              <a:rPr lang="en-GB" sz="1000" dirty="0">
                <a:solidFill>
                  <a:srgbClr val="000000"/>
                </a:solidFill>
                <a:cs typeface="Helvetica" panose="020B0604020202020204" pitchFamily="34" charset="0"/>
              </a:rPr>
              <a:t> | </a:t>
            </a:r>
            <a:r>
              <a:rPr lang="en-US" sz="1000" dirty="0">
                <a:solidFill>
                  <a:srgbClr val="000000"/>
                </a:solidFill>
                <a:cs typeface="Helvetica" panose="020B0604020202020204" pitchFamily="34" charset="0"/>
              </a:rPr>
              <a:t>BIDV City | </a:t>
            </a:r>
            <a:r>
              <a:rPr lang="vi-VN" sz="1000" dirty="0">
                <a:solidFill>
                  <a:srgbClr val="050505"/>
                </a:solidFill>
              </a:rPr>
              <a:t>SMEasy | ViaThanTai</a:t>
            </a:r>
            <a:endParaRPr lang="en-US" sz="1000" dirty="0">
              <a:solidFill>
                <a:srgbClr val="000000"/>
              </a:solidFill>
              <a:cs typeface="Helvetica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F0B70AC-A95E-AE4A-1125-A300E3F49FAD}"/>
              </a:ext>
            </a:extLst>
          </p:cNvPr>
          <p:cNvSpPr/>
          <p:nvPr/>
        </p:nvSpPr>
        <p:spPr>
          <a:xfrm>
            <a:off x="4511725" y="2817899"/>
            <a:ext cx="2356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Bankingdamchattoi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|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ChatPay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TPBank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Thưởng</a:t>
            </a:r>
            <a:r>
              <a:rPr kumimoji="0" lang="en-US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0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tết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D28EF6-EEE5-5F6D-3A53-25007E81F0B1}"/>
              </a:ext>
            </a:extLst>
          </p:cNvPr>
          <p:cNvCxnSpPr>
            <a:cxnSpLocks/>
          </p:cNvCxnSpPr>
          <p:nvPr/>
        </p:nvCxnSpPr>
        <p:spPr>
          <a:xfrm flipV="1">
            <a:off x="853936" y="3217297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E15F37C-5E6D-0DE7-8CA6-CE22999FB105}"/>
              </a:ext>
            </a:extLst>
          </p:cNvPr>
          <p:cNvSpPr/>
          <p:nvPr/>
        </p:nvSpPr>
        <p:spPr>
          <a:xfrm>
            <a:off x="4496520" y="3363244"/>
            <a:ext cx="25569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vi-VN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Minigame Tet2023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B0DC3DA-E12F-6271-8648-10CE82BC49F7}"/>
              </a:ext>
            </a:extLst>
          </p:cNvPr>
          <p:cNvCxnSpPr>
            <a:cxnSpLocks/>
          </p:cNvCxnSpPr>
          <p:nvPr/>
        </p:nvCxnSpPr>
        <p:spPr>
          <a:xfrm flipV="1">
            <a:off x="814607" y="3741814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D20ECBA-A5E8-C0D6-579D-7782A87DD4F8}"/>
              </a:ext>
            </a:extLst>
          </p:cNvPr>
          <p:cNvSpPr/>
          <p:nvPr/>
        </p:nvSpPr>
        <p:spPr>
          <a:xfrm>
            <a:off x="4456274" y="3844505"/>
            <a:ext cx="23826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Minigame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Lãnh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đạo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3F4BD8A-FB88-56DB-41E7-C695A4039E28}"/>
              </a:ext>
            </a:extLst>
          </p:cNvPr>
          <p:cNvCxnSpPr>
            <a:cxnSpLocks/>
          </p:cNvCxnSpPr>
          <p:nvPr/>
        </p:nvCxnSpPr>
        <p:spPr>
          <a:xfrm flipV="1">
            <a:off x="830478" y="4252026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E08582C-32E0-69D0-2E03-43EA0E8CB24C}"/>
              </a:ext>
            </a:extLst>
          </p:cNvPr>
          <p:cNvSpPr/>
          <p:nvPr/>
        </p:nvSpPr>
        <p:spPr>
          <a:xfrm>
            <a:off x="4461505" y="4381732"/>
            <a:ext cx="2568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ACBONE | 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ACB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Tết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ACB x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ZaloPay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66F131E-9DD9-A719-B6F9-E38150F95E62}"/>
              </a:ext>
            </a:extLst>
          </p:cNvPr>
          <p:cNvSpPr/>
          <p:nvPr/>
        </p:nvSpPr>
        <p:spPr>
          <a:xfrm>
            <a:off x="4424573" y="4878471"/>
            <a:ext cx="23981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Minigame |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lì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xì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| VIB x Lazada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F19C027-5D27-B238-25E4-984E90BE6D32}"/>
              </a:ext>
            </a:extLst>
          </p:cNvPr>
          <p:cNvCxnSpPr>
            <a:cxnSpLocks/>
          </p:cNvCxnSpPr>
          <p:nvPr/>
        </p:nvCxnSpPr>
        <p:spPr>
          <a:xfrm flipV="1">
            <a:off x="853936" y="4770657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6662659-04A9-EF0E-1D81-EB9B62A51084}"/>
              </a:ext>
            </a:extLst>
          </p:cNvPr>
          <p:cNvSpPr/>
          <p:nvPr/>
        </p:nvSpPr>
        <p:spPr>
          <a:xfrm>
            <a:off x="4432413" y="5300349"/>
            <a:ext cx="2398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Tinh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mắt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hái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lộc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VCB x VN Pay | </a:t>
            </a:r>
            <a:r>
              <a:rPr lang="en-US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Minigame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4C666C6-D0FB-F890-98D3-A5C809193BA4}"/>
              </a:ext>
            </a:extLst>
          </p:cNvPr>
          <p:cNvCxnSpPr>
            <a:cxnSpLocks/>
          </p:cNvCxnSpPr>
          <p:nvPr/>
        </p:nvCxnSpPr>
        <p:spPr>
          <a:xfrm flipV="1">
            <a:off x="838309" y="5236278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390517B-AD37-8E70-0DED-98D90BE82AA2}"/>
              </a:ext>
            </a:extLst>
          </p:cNvPr>
          <p:cNvSpPr/>
          <p:nvPr/>
        </p:nvSpPr>
        <p:spPr>
          <a:xfrm>
            <a:off x="4412450" y="5831982"/>
            <a:ext cx="2617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Megiovanni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Avvenire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x MB |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sắm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tiền</a:t>
            </a:r>
            <a:r>
              <a:rPr lang="en-GB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MB Hi Visa Collection</a:t>
            </a:r>
            <a:endParaRPr lang="en-US" sz="1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2F5A31-B0CC-ABE9-FF51-171FB54F61B6}"/>
              </a:ext>
            </a:extLst>
          </p:cNvPr>
          <p:cNvCxnSpPr>
            <a:cxnSpLocks/>
          </p:cNvCxnSpPr>
          <p:nvPr/>
        </p:nvCxnSpPr>
        <p:spPr>
          <a:xfrm flipV="1">
            <a:off x="814606" y="5784810"/>
            <a:ext cx="6137305" cy="172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65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162E38-966E-46A2-AC98-B05899F34055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E8644E7C-412E-9A08-0871-372ECF7E733C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101807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SO SÁNH TỔNG QUÁT VỀ CÁC NGÂN HÀNG: </a:t>
            </a:r>
            <a:r>
              <a:rPr lang="en-US" sz="1600" dirty="0">
                <a:solidFill>
                  <a:schemeClr val="tx1"/>
                </a:solidFill>
              </a:rPr>
              <a:t>TCB </a:t>
            </a:r>
            <a:r>
              <a:rPr lang="en-US" sz="1600" dirty="0" err="1">
                <a:solidFill>
                  <a:schemeClr val="tx1"/>
                </a:solidFill>
              </a:rPr>
              <a:t>ghi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sự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bứt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phá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về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lượng</a:t>
            </a:r>
            <a:r>
              <a:rPr lang="en-US" sz="1600" dirty="0">
                <a:solidFill>
                  <a:schemeClr val="tx1"/>
                </a:solidFill>
              </a:rPr>
              <a:t> buzz, </a:t>
            </a:r>
            <a:r>
              <a:rPr lang="en-US" sz="1600" dirty="0" err="1">
                <a:solidFill>
                  <a:schemeClr val="tx1"/>
                </a:solidFill>
              </a:rPr>
              <a:t>cùng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với</a:t>
            </a:r>
            <a:r>
              <a:rPr lang="en-US" sz="1600" dirty="0">
                <a:solidFill>
                  <a:schemeClr val="tx1"/>
                </a:solidFill>
              </a:rPr>
              <a:t> VIB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VPB. </a:t>
            </a:r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ngân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tương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đối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trầm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lắng</a:t>
            </a:r>
            <a:r>
              <a:rPr lang="en-US" sz="1600" dirty="0">
                <a:solidFill>
                  <a:schemeClr val="tx1"/>
                </a:solidFill>
              </a:rPr>
              <a:t> so </a:t>
            </a:r>
            <a:r>
              <a:rPr lang="en-US" sz="1600" dirty="0" err="1">
                <a:solidFill>
                  <a:schemeClr val="tx1"/>
                </a:solidFill>
              </a:rPr>
              <a:t>với</a:t>
            </a:r>
            <a:r>
              <a:rPr lang="en-US" sz="1600" dirty="0">
                <a:solidFill>
                  <a:schemeClr val="tx1"/>
                </a:solidFill>
              </a:rPr>
              <a:t> 3 </a:t>
            </a:r>
            <a:r>
              <a:rPr lang="en-US" sz="1600" dirty="0" err="1">
                <a:solidFill>
                  <a:schemeClr val="tx1"/>
                </a:solidFill>
              </a:rPr>
              <a:t>ngân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D0C8DEF-16E8-DF6B-52D9-75110B70E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225027"/>
              </p:ext>
            </p:extLst>
          </p:nvPr>
        </p:nvGraphicFramePr>
        <p:xfrm>
          <a:off x="-135680" y="1196399"/>
          <a:ext cx="8811490" cy="2985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51B444B-BB44-073B-DABF-3A4507394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188400"/>
              </p:ext>
            </p:extLst>
          </p:nvPr>
        </p:nvGraphicFramePr>
        <p:xfrm>
          <a:off x="-14177" y="3532910"/>
          <a:ext cx="8996508" cy="317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AE1BA1A-49F7-9792-D375-D323189F6262}"/>
              </a:ext>
            </a:extLst>
          </p:cNvPr>
          <p:cNvSpPr/>
          <p:nvPr/>
        </p:nvSpPr>
        <p:spPr>
          <a:xfrm>
            <a:off x="8982331" y="1518546"/>
            <a:ext cx="3158502" cy="2468339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TCB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và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VIB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có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lượng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buzz 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tăng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trường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vượt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trội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so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với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cùng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kỳ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năm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ngoái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và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so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với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12/2022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nhờ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chương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trình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hợp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với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Lazada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VPB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cũng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ghi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sự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tăng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trưởng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ấn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tượng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nhờ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tích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cực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tổ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chức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minigame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fanpage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chào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mừng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Tết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Nguyên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đán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82290CD-089B-5738-874E-958FA9188E51}"/>
              </a:ext>
            </a:extLst>
          </p:cNvPr>
          <p:cNvSpPr/>
          <p:nvPr/>
        </p:nvSpPr>
        <p:spPr>
          <a:xfrm>
            <a:off x="8982331" y="3931745"/>
            <a:ext cx="3158502" cy="1825906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Đường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xu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hướng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thể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hiện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sự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sôi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động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trong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khoảng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từ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1 –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7,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Khoảng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thời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gian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sau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đó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thảo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luận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diễn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ra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khá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trầm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lắng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</a:t>
            </a: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gần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như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không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ghi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nhận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sự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thu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hút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lớn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từ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cộng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đồng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mạng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F843E-EB6B-B2AC-A58E-386A9EAB5CEE}"/>
              </a:ext>
            </a:extLst>
          </p:cNvPr>
          <p:cNvSpPr txBox="1"/>
          <p:nvPr/>
        </p:nvSpPr>
        <p:spPr>
          <a:xfrm>
            <a:off x="221292" y="2807110"/>
            <a:ext cx="627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+642%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8A8F2C-763D-E2EE-3057-629AD5A42A58}"/>
              </a:ext>
            </a:extLst>
          </p:cNvPr>
          <p:cNvSpPr txBox="1"/>
          <p:nvPr/>
        </p:nvSpPr>
        <p:spPr>
          <a:xfrm>
            <a:off x="810947" y="2901642"/>
            <a:ext cx="6148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+1924%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0D542A3-6597-4DD0-F894-6A7642251095}"/>
              </a:ext>
            </a:extLst>
          </p:cNvPr>
          <p:cNvSpPr txBox="1"/>
          <p:nvPr/>
        </p:nvSpPr>
        <p:spPr>
          <a:xfrm>
            <a:off x="1142586" y="3024005"/>
            <a:ext cx="678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+254%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DB2025-C47B-A136-1679-72EA21D1F995}"/>
              </a:ext>
            </a:extLst>
          </p:cNvPr>
          <p:cNvSpPr txBox="1"/>
          <p:nvPr/>
        </p:nvSpPr>
        <p:spPr>
          <a:xfrm>
            <a:off x="1764670" y="2621993"/>
            <a:ext cx="5278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-28%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0EDA6-2C1E-0B85-B0CE-61EF41FE904E}"/>
              </a:ext>
            </a:extLst>
          </p:cNvPr>
          <p:cNvSpPr txBox="1"/>
          <p:nvPr/>
        </p:nvSpPr>
        <p:spPr>
          <a:xfrm>
            <a:off x="2152152" y="3001521"/>
            <a:ext cx="5278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+3%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16D99C-393C-37CE-9A18-1022DDAE9AEE}"/>
              </a:ext>
            </a:extLst>
          </p:cNvPr>
          <p:cNvSpPr txBox="1"/>
          <p:nvPr/>
        </p:nvSpPr>
        <p:spPr>
          <a:xfrm>
            <a:off x="2624457" y="2827227"/>
            <a:ext cx="6424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+176%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7DD2F2-2E54-4659-8BF8-B57DC58839AC}"/>
              </a:ext>
            </a:extLst>
          </p:cNvPr>
          <p:cNvSpPr txBox="1"/>
          <p:nvPr/>
        </p:nvSpPr>
        <p:spPr>
          <a:xfrm>
            <a:off x="3005673" y="3014726"/>
            <a:ext cx="734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+308%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1FEAEC5-DCC0-D1D7-14ED-83E1C332C187}"/>
              </a:ext>
            </a:extLst>
          </p:cNvPr>
          <p:cNvSpPr txBox="1"/>
          <p:nvPr/>
        </p:nvSpPr>
        <p:spPr>
          <a:xfrm>
            <a:off x="3654421" y="2816937"/>
            <a:ext cx="635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+245%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846C793-7398-0DF0-6CEA-898F1829B0B1}"/>
              </a:ext>
            </a:extLst>
          </p:cNvPr>
          <p:cNvSpPr txBox="1"/>
          <p:nvPr/>
        </p:nvSpPr>
        <p:spPr>
          <a:xfrm>
            <a:off x="4061536" y="3040407"/>
            <a:ext cx="5278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-25%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6F350D-E39E-1E70-1F68-106974D8E4E3}"/>
              </a:ext>
            </a:extLst>
          </p:cNvPr>
          <p:cNvSpPr txBox="1"/>
          <p:nvPr/>
        </p:nvSpPr>
        <p:spPr>
          <a:xfrm>
            <a:off x="4601954" y="3033354"/>
            <a:ext cx="5278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-42%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C255C04-C196-2A33-6688-F9122D46BB72}"/>
              </a:ext>
            </a:extLst>
          </p:cNvPr>
          <p:cNvSpPr txBox="1"/>
          <p:nvPr/>
        </p:nvSpPr>
        <p:spPr>
          <a:xfrm>
            <a:off x="5470137" y="2899310"/>
            <a:ext cx="6606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+3587%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1A9AC5-752B-0D55-90B1-CF9ACEBA2264}"/>
              </a:ext>
            </a:extLst>
          </p:cNvPr>
          <p:cNvSpPr txBox="1"/>
          <p:nvPr/>
        </p:nvSpPr>
        <p:spPr>
          <a:xfrm>
            <a:off x="6352810" y="3040407"/>
            <a:ext cx="6606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+166%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01130D1-78B0-9EC9-A780-38A7E04908F4}"/>
              </a:ext>
            </a:extLst>
          </p:cNvPr>
          <p:cNvSpPr txBox="1"/>
          <p:nvPr/>
        </p:nvSpPr>
        <p:spPr>
          <a:xfrm>
            <a:off x="7237802" y="2876900"/>
            <a:ext cx="697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+152%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125685-7F17-DCE3-164D-FD03FCEB38A5}"/>
              </a:ext>
            </a:extLst>
          </p:cNvPr>
          <p:cNvSpPr txBox="1"/>
          <p:nvPr/>
        </p:nvSpPr>
        <p:spPr>
          <a:xfrm>
            <a:off x="8258755" y="2942643"/>
            <a:ext cx="5278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90D4"/>
                </a:solidFill>
              </a:rPr>
              <a:t>-12%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F96E907-AC96-038F-96E5-9F6CAAEECC29}"/>
              </a:ext>
            </a:extLst>
          </p:cNvPr>
          <p:cNvSpPr txBox="1"/>
          <p:nvPr/>
        </p:nvSpPr>
        <p:spPr>
          <a:xfrm>
            <a:off x="4853225" y="2761484"/>
            <a:ext cx="616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+615%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23F462-253D-9A85-4D8D-E4D1D4079582}"/>
              </a:ext>
            </a:extLst>
          </p:cNvPr>
          <p:cNvSpPr txBox="1"/>
          <p:nvPr/>
        </p:nvSpPr>
        <p:spPr>
          <a:xfrm>
            <a:off x="5913210" y="3034552"/>
            <a:ext cx="6709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+92%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DC1209D-975C-B105-1628-DE31E2CD769D}"/>
              </a:ext>
            </a:extLst>
          </p:cNvPr>
          <p:cNvSpPr txBox="1"/>
          <p:nvPr/>
        </p:nvSpPr>
        <p:spPr>
          <a:xfrm>
            <a:off x="6736861" y="3016115"/>
            <a:ext cx="646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+237%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FF501D5-F39D-0105-C769-FC5739B04B0F}"/>
              </a:ext>
            </a:extLst>
          </p:cNvPr>
          <p:cNvSpPr txBox="1"/>
          <p:nvPr/>
        </p:nvSpPr>
        <p:spPr>
          <a:xfrm>
            <a:off x="7649067" y="3020026"/>
            <a:ext cx="5969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FABAB"/>
                </a:solidFill>
              </a:rPr>
              <a:t>+110%</a:t>
            </a:r>
          </a:p>
        </p:txBody>
      </p:sp>
    </p:spTree>
    <p:extLst>
      <p:ext uri="{BB962C8B-B14F-4D97-AF65-F5344CB8AC3E}">
        <p14:creationId xmlns:p14="http://schemas.microsoft.com/office/powerpoint/2010/main" val="41834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5CDD8B0C-0D6A-16F7-E4BF-4A525356F475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101807" cy="352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SO SÁNH XU HƯỚNG THẢO LUẬN: </a:t>
            </a:r>
            <a:r>
              <a:rPr lang="en-US" sz="1600" dirty="0" err="1">
                <a:solidFill>
                  <a:schemeClr val="tx1"/>
                </a:solidFill>
              </a:rPr>
              <a:t>Thảo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luận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diễn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sôi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nổi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từ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khoảng</a:t>
            </a:r>
            <a:r>
              <a:rPr lang="en-US" sz="1600" dirty="0">
                <a:solidFill>
                  <a:schemeClr val="tx1"/>
                </a:solidFill>
              </a:rPr>
              <a:t> 4/1 – 20/1 nhờ </a:t>
            </a:r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chương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trình</a:t>
            </a:r>
            <a:r>
              <a:rPr lang="en-US" sz="1600" dirty="0">
                <a:solidFill>
                  <a:schemeClr val="tx1"/>
                </a:solidFill>
              </a:rPr>
              <a:t> / </a:t>
            </a:r>
            <a:r>
              <a:rPr lang="en-US" sz="1600" dirty="0" err="1">
                <a:solidFill>
                  <a:schemeClr val="tx1"/>
                </a:solidFill>
              </a:rPr>
              <a:t>chiến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dịch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dịp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Tết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nguyên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đán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B41606-B652-97BD-AD35-634D237F3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012268"/>
              </p:ext>
            </p:extLst>
          </p:nvPr>
        </p:nvGraphicFramePr>
        <p:xfrm>
          <a:off x="-351499" y="1771266"/>
          <a:ext cx="12619022" cy="291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D6B41606-B652-97BD-AD35-634D237F3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144398"/>
              </p:ext>
            </p:extLst>
          </p:nvPr>
        </p:nvGraphicFramePr>
        <p:xfrm>
          <a:off x="-351499" y="4278960"/>
          <a:ext cx="12619022" cy="291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FCFF0A7E-FDC9-C920-1BA1-E53B83CA419C}"/>
              </a:ext>
            </a:extLst>
          </p:cNvPr>
          <p:cNvSpPr/>
          <p:nvPr/>
        </p:nvSpPr>
        <p:spPr>
          <a:xfrm>
            <a:off x="2061443" y="2499289"/>
            <a:ext cx="2119532" cy="5707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F11A22"/>
            </a:solidFill>
          </a:ln>
        </p:spPr>
        <p:txBody>
          <a:bodyPr wrap="square" lIns="90000" tIns="54000" rIns="54000" bIns="54000" anchor="t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lvl="1" algn="just" defTabSz="457127">
              <a:defRPr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27/12/2022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4/1/2023: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Lazada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Supershow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quà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tặng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voucher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độc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quyền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VIB,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Techcombank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930400" y="1877963"/>
            <a:ext cx="914400" cy="338498"/>
          </a:xfrm>
          <a:prstGeom prst="wedgeRoundRectCallout">
            <a:avLst>
              <a:gd name="adj1" fmla="val -65277"/>
              <a:gd name="adj2" fmla="val 106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Minigame</a:t>
            </a:r>
            <a:endParaRPr lang="en-US" sz="1200" dirty="0"/>
          </a:p>
        </p:txBody>
      </p:sp>
      <p:sp>
        <p:nvSpPr>
          <p:cNvPr id="72" name="Rounded Rectangular Callout 71"/>
          <p:cNvSpPr/>
          <p:nvPr/>
        </p:nvSpPr>
        <p:spPr>
          <a:xfrm>
            <a:off x="3421481" y="1508965"/>
            <a:ext cx="1066801" cy="338498"/>
          </a:xfrm>
          <a:prstGeom prst="wedgeRoundRectCallout">
            <a:avLst>
              <a:gd name="adj1" fmla="val 42948"/>
              <a:gd name="adj2" fmla="val 870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Livestream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4688" y="1053129"/>
            <a:ext cx="3339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TCB: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Khai</a:t>
            </a:r>
            <a:r>
              <a:rPr lang="en-US" sz="1200" dirty="0"/>
              <a:t> </a:t>
            </a:r>
            <a:r>
              <a:rPr lang="en-US" sz="1200" dirty="0" err="1"/>
              <a:t>lễ</a:t>
            </a:r>
            <a:r>
              <a:rPr lang="en-US" sz="1200" dirty="0"/>
              <a:t> </a:t>
            </a:r>
            <a:r>
              <a:rPr lang="en-US" sz="1200" dirty="0" err="1"/>
              <a:t>đại</a:t>
            </a:r>
            <a:r>
              <a:rPr lang="en-US" sz="1200" dirty="0"/>
              <a:t> </a:t>
            </a:r>
            <a:r>
              <a:rPr lang="en-US" sz="1200" dirty="0" err="1"/>
              <a:t>cát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Lì</a:t>
            </a:r>
            <a:r>
              <a:rPr lang="en-US" sz="1200" dirty="0"/>
              <a:t> </a:t>
            </a:r>
            <a:r>
              <a:rPr lang="en-US" sz="1200" dirty="0" err="1"/>
              <a:t>xì</a:t>
            </a:r>
            <a:r>
              <a:rPr lang="en-US" sz="1200" dirty="0"/>
              <a:t> </a:t>
            </a:r>
            <a:r>
              <a:rPr lang="en-US" sz="1200" dirty="0" err="1"/>
              <a:t>trên</a:t>
            </a:r>
            <a:r>
              <a:rPr lang="en-US" sz="1200" dirty="0"/>
              <a:t> app TCB Mobile (15/1)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TCBS </a:t>
            </a:r>
            <a:r>
              <a:rPr lang="en-US" sz="1200" dirty="0" err="1"/>
              <a:t>bị</a:t>
            </a:r>
            <a:r>
              <a:rPr lang="en-US" sz="1200" dirty="0"/>
              <a:t> </a:t>
            </a:r>
            <a:r>
              <a:rPr lang="en-US" sz="1200" dirty="0" err="1"/>
              <a:t>phạt</a:t>
            </a:r>
            <a:r>
              <a:rPr lang="en-US" sz="1200" dirty="0"/>
              <a:t> 405 </a:t>
            </a:r>
            <a:r>
              <a:rPr lang="en-US" sz="1200" dirty="0" err="1"/>
              <a:t>triệu</a:t>
            </a:r>
            <a:r>
              <a:rPr lang="en-US" sz="1200" dirty="0"/>
              <a:t> </a:t>
            </a:r>
            <a:r>
              <a:rPr lang="en-US" sz="1200" dirty="0" err="1"/>
              <a:t>đồng</a:t>
            </a:r>
            <a:r>
              <a:rPr lang="en-US" sz="1200" dirty="0"/>
              <a:t> (14/1)</a:t>
            </a:r>
            <a:endParaRPr lang="en-US" sz="1200" b="1" dirty="0"/>
          </a:p>
          <a:p>
            <a:r>
              <a:rPr lang="en-US" sz="1200" b="1" dirty="0"/>
              <a:t>VPB: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đoán</a:t>
            </a:r>
            <a:r>
              <a:rPr lang="en-US" sz="1200" dirty="0"/>
              <a:t> </a:t>
            </a:r>
            <a:r>
              <a:rPr lang="en-US" sz="1200" dirty="0" err="1"/>
              <a:t>tỷ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bóng</a:t>
            </a:r>
            <a:r>
              <a:rPr lang="en-US" sz="1200" dirty="0"/>
              <a:t> </a:t>
            </a:r>
            <a:r>
              <a:rPr lang="en-US" sz="1200" dirty="0" err="1"/>
              <a:t>đá</a:t>
            </a:r>
            <a:r>
              <a:rPr lang="en-US" sz="1200" dirty="0"/>
              <a:t> (5/1, 7/1, 15/1)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Chúc</a:t>
            </a:r>
            <a:r>
              <a:rPr lang="en-US" sz="1200" dirty="0"/>
              <a:t> </a:t>
            </a:r>
            <a:r>
              <a:rPr lang="en-US" sz="1200" dirty="0" err="1"/>
              <a:t>tết</a:t>
            </a:r>
            <a:r>
              <a:rPr lang="en-US" sz="1200" dirty="0"/>
              <a:t> hay </a:t>
            </a:r>
            <a:r>
              <a:rPr lang="en-US" sz="1200" dirty="0" err="1"/>
              <a:t>gieo</a:t>
            </a:r>
            <a:r>
              <a:rPr lang="en-US" sz="1200" dirty="0"/>
              <a:t> </a:t>
            </a:r>
            <a:r>
              <a:rPr lang="en-US" sz="1200" dirty="0" err="1"/>
              <a:t>quẻ</a:t>
            </a:r>
            <a:r>
              <a:rPr lang="en-US" sz="1200" dirty="0"/>
              <a:t> may (22/1)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Phát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TGĐ </a:t>
            </a:r>
            <a:r>
              <a:rPr lang="en-US" sz="1200" dirty="0" err="1"/>
              <a:t>Ngân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VPB (5/1)</a:t>
            </a:r>
          </a:p>
          <a:p>
            <a:r>
              <a:rPr lang="en-US" sz="1200" b="1" dirty="0"/>
              <a:t>MSB: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Định</a:t>
            </a:r>
            <a:r>
              <a:rPr lang="en-US" sz="1200" dirty="0"/>
              <a:t> </a:t>
            </a:r>
            <a:r>
              <a:rPr lang="en-US" sz="1200" dirty="0" err="1"/>
              <a:t>nghĩa</a:t>
            </a:r>
            <a:r>
              <a:rPr lang="en-US" sz="1200" dirty="0"/>
              <a:t> </a:t>
            </a:r>
            <a:r>
              <a:rPr lang="en-US" sz="1200" dirty="0" err="1"/>
              <a:t>Tết</a:t>
            </a:r>
            <a:r>
              <a:rPr lang="en-US" sz="1200" dirty="0"/>
              <a:t> </a:t>
            </a:r>
            <a:r>
              <a:rPr lang="en-US" sz="1200" dirty="0" err="1"/>
              <a:t>thật</a:t>
            </a:r>
            <a:r>
              <a:rPr lang="en-US" sz="1200" dirty="0"/>
              <a:t> – </a:t>
            </a:r>
            <a:r>
              <a:rPr lang="en-US" sz="1200" dirty="0" err="1"/>
              <a:t>Rộn</a:t>
            </a:r>
            <a:r>
              <a:rPr lang="en-US" sz="1200" dirty="0"/>
              <a:t> </a:t>
            </a:r>
            <a:r>
              <a:rPr lang="en-US" sz="1200" dirty="0" err="1"/>
              <a:t>ràng</a:t>
            </a:r>
            <a:r>
              <a:rPr lang="en-US" sz="1200" dirty="0"/>
              <a:t> </a:t>
            </a:r>
            <a:r>
              <a:rPr lang="en-US" sz="1200" dirty="0" err="1"/>
              <a:t>quà</a:t>
            </a:r>
            <a:r>
              <a:rPr lang="en-US" sz="1200" dirty="0"/>
              <a:t> </a:t>
            </a:r>
            <a:r>
              <a:rPr lang="en-US" sz="1200" dirty="0" err="1"/>
              <a:t>chất</a:t>
            </a:r>
            <a:r>
              <a:rPr lang="en-US" sz="1200" dirty="0"/>
              <a:t> (4/1)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calo</a:t>
            </a:r>
            <a:r>
              <a:rPr lang="en-US" sz="1200" dirty="0"/>
              <a:t> </a:t>
            </a:r>
            <a:r>
              <a:rPr lang="en-US" sz="1200" dirty="0" err="1"/>
              <a:t>món</a:t>
            </a:r>
            <a:r>
              <a:rPr lang="en-US" sz="1200" dirty="0"/>
              <a:t> </a:t>
            </a:r>
            <a:r>
              <a:rPr lang="en-US" sz="1200" dirty="0" err="1"/>
              <a:t>ngon</a:t>
            </a:r>
            <a:r>
              <a:rPr lang="en-US" sz="1200" dirty="0"/>
              <a:t> – </a:t>
            </a:r>
            <a:r>
              <a:rPr lang="en-US" sz="1200" dirty="0" err="1"/>
              <a:t>Nhận</a:t>
            </a:r>
            <a:r>
              <a:rPr lang="en-US" sz="1200" dirty="0"/>
              <a:t> </a:t>
            </a:r>
            <a:r>
              <a:rPr lang="en-US" sz="1200" dirty="0" err="1"/>
              <a:t>trọn</a:t>
            </a:r>
            <a:r>
              <a:rPr lang="en-US" sz="1200" dirty="0"/>
              <a:t> </a:t>
            </a:r>
            <a:r>
              <a:rPr lang="en-US" sz="1200" dirty="0" err="1"/>
              <a:t>lì</a:t>
            </a:r>
            <a:r>
              <a:rPr lang="en-US" sz="1200" dirty="0"/>
              <a:t> </a:t>
            </a:r>
            <a:r>
              <a:rPr lang="en-US" sz="1200" dirty="0" err="1"/>
              <a:t>xì</a:t>
            </a:r>
            <a:r>
              <a:rPr lang="en-US" sz="1200" dirty="0"/>
              <a:t> </a:t>
            </a:r>
            <a:r>
              <a:rPr lang="en-US" sz="1200" dirty="0" err="1"/>
              <a:t>tết</a:t>
            </a:r>
            <a:r>
              <a:rPr lang="en-US" sz="1200" dirty="0"/>
              <a:t> (22/1)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Chúc</a:t>
            </a:r>
            <a:r>
              <a:rPr lang="en-US" sz="1200" dirty="0"/>
              <a:t> </a:t>
            </a:r>
            <a:r>
              <a:rPr lang="en-US" sz="1200" dirty="0" err="1"/>
              <a:t>Tết</a:t>
            </a:r>
            <a:r>
              <a:rPr lang="en-US" sz="1200" dirty="0"/>
              <a:t> </a:t>
            </a:r>
            <a:r>
              <a:rPr lang="en-US" sz="1200" dirty="0" err="1"/>
              <a:t>khởi</a:t>
            </a:r>
            <a:r>
              <a:rPr lang="en-US" sz="1200" dirty="0"/>
              <a:t> </a:t>
            </a:r>
            <a:r>
              <a:rPr lang="en-US" sz="1200" dirty="0" err="1"/>
              <a:t>sắc</a:t>
            </a:r>
            <a:r>
              <a:rPr lang="en-US" sz="1200" dirty="0"/>
              <a:t> – </a:t>
            </a:r>
            <a:r>
              <a:rPr lang="en-US" sz="1200" dirty="0" err="1"/>
              <a:t>Bắt</a:t>
            </a:r>
            <a:r>
              <a:rPr lang="en-US" sz="1200" dirty="0"/>
              <a:t> </a:t>
            </a:r>
            <a:r>
              <a:rPr lang="en-US" sz="1200" dirty="0" err="1"/>
              <a:t>ngay</a:t>
            </a:r>
            <a:r>
              <a:rPr lang="en-US" sz="1200" dirty="0"/>
              <a:t> </a:t>
            </a:r>
            <a:r>
              <a:rPr lang="en-US" sz="1200" dirty="0" err="1"/>
              <a:t>lì</a:t>
            </a:r>
            <a:r>
              <a:rPr lang="en-US" sz="1200" dirty="0"/>
              <a:t> </a:t>
            </a:r>
            <a:r>
              <a:rPr lang="en-US" sz="1200" dirty="0" err="1"/>
              <a:t>xì</a:t>
            </a:r>
            <a:r>
              <a:rPr lang="en-US" sz="1200" dirty="0"/>
              <a:t> (22/1)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thẻ</a:t>
            </a:r>
            <a:r>
              <a:rPr lang="en-US" sz="1200" dirty="0"/>
              <a:t> MSB – </a:t>
            </a:r>
            <a:r>
              <a:rPr lang="en-US" sz="1200" dirty="0" err="1"/>
              <a:t>Nhận</a:t>
            </a:r>
            <a:r>
              <a:rPr lang="en-US" sz="1200" dirty="0"/>
              <a:t> </a:t>
            </a:r>
            <a:r>
              <a:rPr lang="en-US" sz="1200" dirty="0" err="1"/>
              <a:t>lì</a:t>
            </a:r>
            <a:r>
              <a:rPr lang="en-US" sz="1200" dirty="0"/>
              <a:t> </a:t>
            </a:r>
            <a:r>
              <a:rPr lang="en-US" sz="1200" dirty="0" err="1"/>
              <a:t>xì</a:t>
            </a:r>
            <a:r>
              <a:rPr lang="en-US" sz="1200" dirty="0"/>
              <a:t> </a:t>
            </a:r>
            <a:r>
              <a:rPr lang="en-US" sz="1200" dirty="0" err="1"/>
              <a:t>quý</a:t>
            </a:r>
            <a:r>
              <a:rPr lang="en-US" sz="1200" dirty="0"/>
              <a:t> (23/1)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Chia </a:t>
            </a:r>
            <a:r>
              <a:rPr lang="en-US" sz="1200" dirty="0" err="1"/>
              <a:t>sẻ</a:t>
            </a:r>
            <a:r>
              <a:rPr lang="en-US" sz="1200" dirty="0"/>
              <a:t> </a:t>
            </a:r>
            <a:r>
              <a:rPr lang="en-US" sz="1200" dirty="0" err="1"/>
              <a:t>Tết</a:t>
            </a:r>
            <a:r>
              <a:rPr lang="en-US" sz="1200" dirty="0"/>
              <a:t> </a:t>
            </a:r>
            <a:r>
              <a:rPr lang="en-US" sz="1200" dirty="0" err="1"/>
              <a:t>thật</a:t>
            </a:r>
            <a:r>
              <a:rPr lang="en-US" sz="1200" dirty="0"/>
              <a:t> – </a:t>
            </a:r>
            <a:r>
              <a:rPr lang="en-US" sz="1200" dirty="0" err="1"/>
              <a:t>Nhận</a:t>
            </a:r>
            <a:r>
              <a:rPr lang="en-US" sz="1200" dirty="0"/>
              <a:t> </a:t>
            </a:r>
            <a:r>
              <a:rPr lang="en-US" sz="1200" dirty="0" err="1"/>
              <a:t>lì</a:t>
            </a:r>
            <a:r>
              <a:rPr lang="en-US" sz="1200" dirty="0"/>
              <a:t> </a:t>
            </a:r>
            <a:r>
              <a:rPr lang="en-US" sz="1200" dirty="0" err="1"/>
              <a:t>xì</a:t>
            </a:r>
            <a:r>
              <a:rPr lang="en-US" sz="1200" dirty="0"/>
              <a:t> </a:t>
            </a:r>
            <a:r>
              <a:rPr lang="en-US" sz="1200" dirty="0" err="1"/>
              <a:t>chất</a:t>
            </a:r>
            <a:r>
              <a:rPr lang="en-US" sz="1200" dirty="0"/>
              <a:t> (24/1)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59422" y="1062299"/>
            <a:ext cx="3821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VCB: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Tinh</a:t>
            </a:r>
            <a:r>
              <a:rPr lang="en-US" sz="1200" dirty="0"/>
              <a:t> </a:t>
            </a:r>
            <a:r>
              <a:rPr lang="en-US" sz="1200" dirty="0" err="1"/>
              <a:t>mắt</a:t>
            </a:r>
            <a:r>
              <a:rPr lang="en-US" sz="1200" dirty="0"/>
              <a:t> </a:t>
            </a:r>
            <a:r>
              <a:rPr lang="en-US" sz="1200" dirty="0" err="1"/>
              <a:t>hái</a:t>
            </a:r>
            <a:r>
              <a:rPr lang="en-US" sz="1200" dirty="0"/>
              <a:t> </a:t>
            </a:r>
            <a:r>
              <a:rPr lang="en-US" sz="1200" dirty="0" err="1"/>
              <a:t>lộc</a:t>
            </a:r>
            <a:r>
              <a:rPr lang="en-US" sz="1200" dirty="0"/>
              <a:t> – </a:t>
            </a:r>
            <a:r>
              <a:rPr lang="en-US" sz="1200" dirty="0" err="1"/>
              <a:t>Rinh</a:t>
            </a:r>
            <a:r>
              <a:rPr lang="en-US" sz="1200" dirty="0"/>
              <a:t> </a:t>
            </a:r>
            <a:r>
              <a:rPr lang="en-US" sz="1200" dirty="0" err="1"/>
              <a:t>quà</a:t>
            </a:r>
            <a:r>
              <a:rPr lang="en-US" sz="1200" dirty="0"/>
              <a:t> </a:t>
            </a:r>
            <a:r>
              <a:rPr lang="en-US" sz="1200" dirty="0" err="1"/>
              <a:t>năm</a:t>
            </a:r>
            <a:r>
              <a:rPr lang="en-US" sz="1200" dirty="0"/>
              <a:t> </a:t>
            </a:r>
            <a:r>
              <a:rPr lang="en-US" sz="1200" dirty="0" err="1"/>
              <a:t>mới</a:t>
            </a:r>
            <a:r>
              <a:rPr lang="en-US" sz="1200" dirty="0"/>
              <a:t> (19/1)</a:t>
            </a:r>
            <a:endParaRPr lang="en-US" sz="1200" b="1" dirty="0"/>
          </a:p>
          <a:p>
            <a:r>
              <a:rPr lang="en-US" sz="1200" b="1" dirty="0"/>
              <a:t>BIDV: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Đón</a:t>
            </a:r>
            <a:r>
              <a:rPr lang="en-US" sz="1200" dirty="0"/>
              <a:t> </a:t>
            </a:r>
            <a:r>
              <a:rPr lang="en-US" sz="1200" dirty="0" err="1"/>
              <a:t>vía</a:t>
            </a:r>
            <a:r>
              <a:rPr lang="en-US" sz="1200" dirty="0"/>
              <a:t> </a:t>
            </a:r>
            <a:r>
              <a:rPr lang="en-US" sz="1200" dirty="0" err="1"/>
              <a:t>thần</a:t>
            </a:r>
            <a:r>
              <a:rPr lang="en-US" sz="1200" dirty="0"/>
              <a:t> </a:t>
            </a:r>
            <a:r>
              <a:rPr lang="en-US" sz="1200" dirty="0" err="1"/>
              <a:t>tài</a:t>
            </a:r>
            <a:r>
              <a:rPr lang="en-US" sz="1200" dirty="0"/>
              <a:t>, sung </a:t>
            </a:r>
            <a:r>
              <a:rPr lang="en-US" sz="1200" dirty="0" err="1"/>
              <a:t>túc</a:t>
            </a:r>
            <a:r>
              <a:rPr lang="en-US" sz="1200" dirty="0"/>
              <a:t> </a:t>
            </a:r>
            <a:r>
              <a:rPr lang="en-US" sz="1200" dirty="0" err="1"/>
              <a:t>cả</a:t>
            </a:r>
            <a:r>
              <a:rPr lang="en-US" sz="1200" dirty="0"/>
              <a:t> </a:t>
            </a:r>
            <a:r>
              <a:rPr lang="en-US" sz="1200" dirty="0" err="1"/>
              <a:t>năm</a:t>
            </a:r>
            <a:r>
              <a:rPr lang="en-US" sz="1200" dirty="0"/>
              <a:t> (21/1)</a:t>
            </a:r>
          </a:p>
          <a:p>
            <a:r>
              <a:rPr lang="en-US" sz="1200" b="1" dirty="0"/>
              <a:t>TPB: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Hạn</a:t>
            </a:r>
            <a:r>
              <a:rPr lang="en-US" sz="1200" dirty="0"/>
              <a:t> </a:t>
            </a:r>
            <a:r>
              <a:rPr lang="en-US" sz="1200" dirty="0" err="1"/>
              <a:t>mức</a:t>
            </a:r>
            <a:r>
              <a:rPr lang="en-US" sz="1200" dirty="0"/>
              <a:t> </a:t>
            </a:r>
            <a:r>
              <a:rPr lang="en-US" sz="1200" dirty="0" err="1"/>
              <a:t>thẻ</a:t>
            </a:r>
            <a:r>
              <a:rPr lang="en-US" sz="1200" dirty="0"/>
              <a:t> </a:t>
            </a:r>
            <a:r>
              <a:rPr lang="en-US" sz="1200" dirty="0" err="1"/>
              <a:t>tín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lên</a:t>
            </a:r>
            <a:r>
              <a:rPr lang="en-US" sz="1200" dirty="0"/>
              <a:t> 1 </a:t>
            </a:r>
            <a:r>
              <a:rPr lang="en-US" sz="1200" dirty="0" err="1"/>
              <a:t>tỷ</a:t>
            </a:r>
            <a:r>
              <a:rPr lang="en-US" sz="1200" dirty="0"/>
              <a:t>, </a:t>
            </a:r>
            <a:r>
              <a:rPr lang="en-US" sz="1200" dirty="0" err="1"/>
              <a:t>ưu</a:t>
            </a:r>
            <a:r>
              <a:rPr lang="en-US" sz="1200" dirty="0"/>
              <a:t> </a:t>
            </a:r>
            <a:r>
              <a:rPr lang="en-US" sz="1200" dirty="0" err="1"/>
              <a:t>đãi</a:t>
            </a:r>
            <a:r>
              <a:rPr lang="en-US" sz="1200" dirty="0"/>
              <a:t> 50% Netflix </a:t>
            </a:r>
            <a:r>
              <a:rPr lang="en-US" sz="1200" dirty="0" err="1"/>
              <a:t>và</a:t>
            </a:r>
            <a:r>
              <a:rPr lang="en-US" sz="1200" dirty="0"/>
              <a:t> Spotify (8/1)</a:t>
            </a:r>
          </a:p>
          <a:p>
            <a:r>
              <a:rPr lang="en-US" sz="1200" b="1" dirty="0"/>
              <a:t>MBB: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Thẻ</a:t>
            </a:r>
            <a:r>
              <a:rPr lang="en-US" sz="1200" dirty="0"/>
              <a:t> Visa </a:t>
            </a:r>
            <a:r>
              <a:rPr lang="en-US" sz="1200" dirty="0" err="1"/>
              <a:t>thiết</a:t>
            </a:r>
            <a:r>
              <a:rPr lang="en-US" sz="1200" dirty="0"/>
              <a:t> </a:t>
            </a:r>
            <a:r>
              <a:rPr lang="en-US" sz="1200" dirty="0" err="1"/>
              <a:t>kế</a:t>
            </a:r>
            <a:r>
              <a:rPr lang="en-US" sz="1200" dirty="0"/>
              <a:t> </a:t>
            </a:r>
            <a:r>
              <a:rPr lang="en-US" sz="1200" dirty="0" err="1"/>
              <a:t>lá</a:t>
            </a:r>
            <a:r>
              <a:rPr lang="en-US" sz="1200" dirty="0"/>
              <a:t> </a:t>
            </a:r>
            <a:r>
              <a:rPr lang="en-US" sz="1200" dirty="0" err="1"/>
              <a:t>bài</a:t>
            </a:r>
            <a:r>
              <a:rPr lang="en-US" sz="1200" dirty="0"/>
              <a:t> (26/12)</a:t>
            </a:r>
          </a:p>
          <a:p>
            <a:r>
              <a:rPr lang="en-US" sz="1200" b="1" dirty="0"/>
              <a:t>VIB: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Thử</a:t>
            </a:r>
            <a:r>
              <a:rPr lang="en-US" sz="1200" dirty="0"/>
              <a:t>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toán</a:t>
            </a:r>
            <a:r>
              <a:rPr lang="en-US" sz="1200" dirty="0"/>
              <a:t> - </a:t>
            </a:r>
            <a:r>
              <a:rPr lang="en-US" sz="1200" dirty="0" err="1"/>
              <a:t>Trúng</a:t>
            </a:r>
            <a:r>
              <a:rPr lang="en-US" sz="1200" dirty="0"/>
              <a:t> </a:t>
            </a:r>
            <a:r>
              <a:rPr lang="en-US" sz="1200" dirty="0" err="1"/>
              <a:t>quà</a:t>
            </a:r>
            <a:r>
              <a:rPr lang="en-US" sz="1200" dirty="0"/>
              <a:t> du </a:t>
            </a:r>
            <a:r>
              <a:rPr lang="en-US" sz="1200" dirty="0" err="1"/>
              <a:t>xuân</a:t>
            </a:r>
            <a:r>
              <a:rPr lang="en-US" sz="1200" dirty="0"/>
              <a:t> (13/1)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Mừng</a:t>
            </a:r>
            <a:r>
              <a:rPr lang="en-US" sz="1200" dirty="0"/>
              <a:t> </a:t>
            </a:r>
            <a:r>
              <a:rPr lang="en-US" sz="1200" dirty="0" err="1"/>
              <a:t>xuân</a:t>
            </a:r>
            <a:r>
              <a:rPr lang="en-US" sz="1200" dirty="0"/>
              <a:t> </a:t>
            </a:r>
            <a:r>
              <a:rPr lang="en-US" sz="1200" dirty="0" err="1"/>
              <a:t>Quý</a:t>
            </a:r>
            <a:r>
              <a:rPr lang="en-US" sz="1200" dirty="0"/>
              <a:t> </a:t>
            </a:r>
            <a:r>
              <a:rPr lang="en-US" sz="1200" dirty="0" err="1"/>
              <a:t>Mão</a:t>
            </a:r>
            <a:r>
              <a:rPr lang="en-US" sz="1200" dirty="0"/>
              <a:t> – </a:t>
            </a:r>
            <a:r>
              <a:rPr lang="en-US" sz="1200" dirty="0" err="1"/>
              <a:t>Rước</a:t>
            </a:r>
            <a:r>
              <a:rPr lang="en-US" sz="1200" dirty="0"/>
              <a:t> </a:t>
            </a:r>
            <a:r>
              <a:rPr lang="en-US" sz="1200" dirty="0" err="1"/>
              <a:t>lộc</a:t>
            </a:r>
            <a:r>
              <a:rPr lang="en-US" sz="1200" dirty="0"/>
              <a:t>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nhà</a:t>
            </a:r>
            <a:r>
              <a:rPr lang="en-US" sz="1200" dirty="0"/>
              <a:t> (22/1)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049" y="5091837"/>
            <a:ext cx="2515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Loại</a:t>
            </a:r>
            <a:r>
              <a:rPr lang="en-US" sz="1000" i="1" dirty="0"/>
              <a:t> </a:t>
            </a:r>
            <a:r>
              <a:rPr lang="en-US" sz="1000" i="1" dirty="0" err="1"/>
              <a:t>bỏ</a:t>
            </a:r>
            <a:r>
              <a:rPr lang="en-US" sz="1000" i="1" dirty="0"/>
              <a:t> </a:t>
            </a:r>
            <a:r>
              <a:rPr lang="en-US" sz="1000" i="1" dirty="0" err="1"/>
              <a:t>thảo</a:t>
            </a:r>
            <a:r>
              <a:rPr lang="en-US" sz="1000" i="1" dirty="0"/>
              <a:t> </a:t>
            </a:r>
            <a:r>
              <a:rPr lang="en-US" sz="1000" i="1" dirty="0" err="1"/>
              <a:t>luận</a:t>
            </a:r>
            <a:r>
              <a:rPr lang="en-US" sz="1000" i="1" dirty="0"/>
              <a:t> </a:t>
            </a:r>
            <a:r>
              <a:rPr lang="en-US" sz="1000" i="1" dirty="0" err="1"/>
              <a:t>về</a:t>
            </a:r>
            <a:r>
              <a:rPr lang="en-US" sz="1000" i="1" dirty="0"/>
              <a:t> </a:t>
            </a:r>
            <a:r>
              <a:rPr lang="en-US" sz="1000" i="1" dirty="0" err="1"/>
              <a:t>hai</a:t>
            </a:r>
            <a:r>
              <a:rPr lang="en-US" sz="1000" i="1" dirty="0"/>
              <a:t> </a:t>
            </a:r>
            <a:r>
              <a:rPr lang="en-US" sz="1000" i="1" dirty="0" err="1"/>
              <a:t>bài</a:t>
            </a:r>
            <a:r>
              <a:rPr lang="en-US" sz="1000" i="1" dirty="0"/>
              <a:t> </a:t>
            </a:r>
            <a:r>
              <a:rPr lang="en-US" sz="1000" i="1" dirty="0" err="1"/>
              <a:t>viết</a:t>
            </a:r>
            <a:r>
              <a:rPr lang="en-US" sz="1000" i="1" dirty="0"/>
              <a:t> </a:t>
            </a:r>
            <a:r>
              <a:rPr lang="en-US" sz="1000" i="1" dirty="0" err="1"/>
              <a:t>của</a:t>
            </a:r>
            <a:r>
              <a:rPr lang="en-US" sz="1000" i="1" dirty="0"/>
              <a:t> </a:t>
            </a:r>
            <a:r>
              <a:rPr lang="en-US" sz="1000" i="1" dirty="0" err="1"/>
              <a:t>Lazada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53885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6AB025FE-AD2B-9E4E-0E4D-739FCBD364C4}"/>
              </a:ext>
            </a:extLst>
          </p:cNvPr>
          <p:cNvSpPr txBox="1">
            <a:spLocks/>
          </p:cNvSpPr>
          <p:nvPr/>
        </p:nvSpPr>
        <p:spPr>
          <a:xfrm>
            <a:off x="538902" y="322575"/>
            <a:ext cx="11101807" cy="615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accent1"/>
                </a:solidFill>
                <a:latin typeface="Helvetica Neue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SO SÁNH CHỈ SỐ CẢM XÚC: </a:t>
            </a:r>
            <a:r>
              <a:rPr lang="en-US" sz="1600" dirty="0">
                <a:solidFill>
                  <a:schemeClr val="tx1"/>
                </a:solidFill>
              </a:rPr>
              <a:t>TCB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VCB tăng mạnh, VIB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TPB giảm mạnh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9BDB-AD0F-0AFE-29CB-C2B500F8CDE5}"/>
              </a:ext>
            </a:extLst>
          </p:cNvPr>
          <p:cNvSpPr txBox="1"/>
          <p:nvPr/>
        </p:nvSpPr>
        <p:spPr>
          <a:xfrm>
            <a:off x="53381" y="6446959"/>
            <a:ext cx="3461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49475" algn="l"/>
              </a:tabLst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rPr>
              <a:t>*Chỉ số cảm xúc= (Tích cực – Tiêu cực)/(Tích cực + Tiêu cực)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7D8FC5-7A83-F42D-EE1C-DB8ED6D5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53072"/>
              </p:ext>
            </p:extLst>
          </p:nvPr>
        </p:nvGraphicFramePr>
        <p:xfrm>
          <a:off x="243157" y="1181458"/>
          <a:ext cx="5104698" cy="236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665">
                  <a:extLst>
                    <a:ext uri="{9D8B030D-6E8A-4147-A177-3AD203B41FA5}">
                      <a16:colId xmlns:a16="http://schemas.microsoft.com/office/drawing/2014/main" val="3729300981"/>
                    </a:ext>
                  </a:extLst>
                </a:gridCol>
                <a:gridCol w="1161903">
                  <a:extLst>
                    <a:ext uri="{9D8B030D-6E8A-4147-A177-3AD203B41FA5}">
                      <a16:colId xmlns:a16="http://schemas.microsoft.com/office/drawing/2014/main" val="475832672"/>
                    </a:ext>
                  </a:extLst>
                </a:gridCol>
                <a:gridCol w="1381065">
                  <a:extLst>
                    <a:ext uri="{9D8B030D-6E8A-4147-A177-3AD203B41FA5}">
                      <a16:colId xmlns:a16="http://schemas.microsoft.com/office/drawing/2014/main" val="148086585"/>
                    </a:ext>
                  </a:extLst>
                </a:gridCol>
                <a:gridCol w="1381065">
                  <a:extLst>
                    <a:ext uri="{9D8B030D-6E8A-4147-A177-3AD203B41FA5}">
                      <a16:colId xmlns:a16="http://schemas.microsoft.com/office/drawing/2014/main" val="901914352"/>
                    </a:ext>
                  </a:extLst>
                </a:gridCol>
              </a:tblGrid>
              <a:tr h="3009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Ngân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hàng</a:t>
                      </a:r>
                      <a:endParaRPr lang="en-US" sz="1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So sánh vs 12.2022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So sánh vs 1.2022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45515"/>
                  </a:ext>
                </a:extLst>
              </a:tr>
              <a:tr h="244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TCB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0</a:t>
                      </a:r>
                      <a:r>
                        <a:rPr lang="vi-V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,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44</a:t>
                      </a:r>
                      <a:r>
                        <a:rPr lang="vi-V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(0,31)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0,62 (0,13)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378349"/>
                  </a:ext>
                </a:extLst>
              </a:tr>
              <a:tr h="244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MSB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0</a:t>
                      </a:r>
                      <a:r>
                        <a:rPr lang="vi-V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,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14</a:t>
                      </a:r>
                      <a:r>
                        <a:rPr lang="vi-V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 (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0,85)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0,13 (0,86)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34596"/>
                  </a:ext>
                </a:extLst>
              </a:tr>
              <a:tr h="2379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BIDV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0,05 (0,92)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0,79 (0,18)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44808"/>
                  </a:ext>
                </a:extLst>
              </a:tr>
              <a:tr h="222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VPB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0,08 (0,68)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0,06 (0,70)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29895"/>
                  </a:ext>
                </a:extLst>
              </a:tr>
              <a:tr h="222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VCB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0,55 (0,03)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0,65 (-0,07)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602670"/>
                  </a:ext>
                </a:extLst>
              </a:tr>
              <a:tr h="222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</a:rPr>
                        <a:t>- 0,02 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(0,60)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-0,07</a:t>
                      </a:r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(0,65)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801834"/>
                  </a:ext>
                </a:extLst>
              </a:tr>
              <a:tr h="222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MBB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</a:rPr>
                        <a:t>- 0,23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 (0,79)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0,56 (0,00)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23173"/>
                  </a:ext>
                </a:extLst>
              </a:tr>
              <a:tr h="222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TPB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</a:rPr>
                        <a:t>- 0,41 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(0,71)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-0,47 </a:t>
                      </a:r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(0,77)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407702"/>
                  </a:ext>
                </a:extLst>
              </a:tr>
              <a:tr h="222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</a:rPr>
                        <a:t>- 0,72</a:t>
                      </a: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</a:rPr>
                        <a:t> (0,98)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-0,19</a:t>
                      </a:r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(0,45)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11835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A377E5B-2BA4-B969-8B43-E30695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84433"/>
              </p:ext>
            </p:extLst>
          </p:nvPr>
        </p:nvGraphicFramePr>
        <p:xfrm>
          <a:off x="136512" y="3835666"/>
          <a:ext cx="11879853" cy="258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938">
                  <a:extLst>
                    <a:ext uri="{9D8B030D-6E8A-4147-A177-3AD203B41FA5}">
                      <a16:colId xmlns:a16="http://schemas.microsoft.com/office/drawing/2014/main" val="3729300981"/>
                    </a:ext>
                  </a:extLst>
                </a:gridCol>
                <a:gridCol w="764376">
                  <a:extLst>
                    <a:ext uri="{9D8B030D-6E8A-4147-A177-3AD203B41FA5}">
                      <a16:colId xmlns:a16="http://schemas.microsoft.com/office/drawing/2014/main" val="475832672"/>
                    </a:ext>
                  </a:extLst>
                </a:gridCol>
                <a:gridCol w="891033">
                  <a:extLst>
                    <a:ext uri="{9D8B030D-6E8A-4147-A177-3AD203B41FA5}">
                      <a16:colId xmlns:a16="http://schemas.microsoft.com/office/drawing/2014/main" val="148086585"/>
                    </a:ext>
                  </a:extLst>
                </a:gridCol>
                <a:gridCol w="908855">
                  <a:extLst>
                    <a:ext uri="{9D8B030D-6E8A-4147-A177-3AD203B41FA5}">
                      <a16:colId xmlns:a16="http://schemas.microsoft.com/office/drawing/2014/main" val="901914352"/>
                    </a:ext>
                  </a:extLst>
                </a:gridCol>
                <a:gridCol w="801931">
                  <a:extLst>
                    <a:ext uri="{9D8B030D-6E8A-4147-A177-3AD203B41FA5}">
                      <a16:colId xmlns:a16="http://schemas.microsoft.com/office/drawing/2014/main" val="269725286"/>
                    </a:ext>
                  </a:extLst>
                </a:gridCol>
                <a:gridCol w="825874">
                  <a:extLst>
                    <a:ext uri="{9D8B030D-6E8A-4147-A177-3AD203B41FA5}">
                      <a16:colId xmlns:a16="http://schemas.microsoft.com/office/drawing/2014/main" val="333049340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21334645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1019838819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1488288894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473558094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3990358624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1498245062"/>
                    </a:ext>
                  </a:extLst>
                </a:gridCol>
                <a:gridCol w="907978">
                  <a:extLst>
                    <a:ext uri="{9D8B030D-6E8A-4147-A177-3AD203B41FA5}">
                      <a16:colId xmlns:a16="http://schemas.microsoft.com/office/drawing/2014/main" val="2083813223"/>
                    </a:ext>
                  </a:extLst>
                </a:gridCol>
              </a:tblGrid>
              <a:tr h="3268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Ngân</a:t>
                      </a: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hàng</a:t>
                      </a:r>
                      <a:endParaRPr lang="en-US" sz="1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4.2022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12.2022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45515"/>
                  </a:ext>
                </a:extLst>
              </a:tr>
              <a:tr h="2650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TCB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0,20</a:t>
                      </a:r>
                    </a:p>
                  </a:txBody>
                  <a:tcPr marL="9525" marR="952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378349"/>
                  </a:ext>
                </a:extLst>
              </a:tr>
              <a:tr h="2650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MSB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0,90</a:t>
                      </a:r>
                    </a:p>
                  </a:txBody>
                  <a:tcPr marL="9525" marR="952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34596"/>
                  </a:ext>
                </a:extLst>
              </a:tr>
              <a:tr h="275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BIDV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44808"/>
                  </a:ext>
                </a:extLst>
              </a:tr>
              <a:tr h="242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VPB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29895"/>
                  </a:ext>
                </a:extLst>
              </a:tr>
              <a:tr h="242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VCB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602670"/>
                  </a:ext>
                </a:extLst>
              </a:tr>
              <a:tr h="242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801834"/>
                  </a:ext>
                </a:extLst>
              </a:tr>
              <a:tr h="242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MBB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-0,11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0,79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23173"/>
                  </a:ext>
                </a:extLst>
              </a:tr>
              <a:tr h="242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TPB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568584"/>
                  </a:ext>
                </a:extLst>
              </a:tr>
              <a:tr h="242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0,98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118358"/>
                  </a:ext>
                </a:extLst>
              </a:tr>
            </a:tbl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44C0030-804C-9163-2949-BEA680DCF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1812" y="6466241"/>
            <a:ext cx="2743200" cy="365125"/>
          </a:xfrm>
        </p:spPr>
        <p:txBody>
          <a:bodyPr/>
          <a:lstStyle/>
          <a:p>
            <a:fld id="{44162E38-966E-46A2-AC98-B05899F34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2927356-B377-FD90-63BC-1554FB321808}"/>
              </a:ext>
            </a:extLst>
          </p:cNvPr>
          <p:cNvSpPr/>
          <p:nvPr/>
        </p:nvSpPr>
        <p:spPr>
          <a:xfrm>
            <a:off x="5347855" y="1250488"/>
            <a:ext cx="6483133" cy="2364237"/>
          </a:xfrm>
          <a:prstGeom prst="wedgeRoundRectCallout">
            <a:avLst>
              <a:gd name="adj1" fmla="val -50067"/>
              <a:gd name="adj2" fmla="val 18005"/>
              <a:gd name="adj3" fmla="val 16667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có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chỉ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số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cảm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xúc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tăng mạnh: TCB, VCB, MSB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chương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trình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chiến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dịch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thu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hút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thảo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luận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tích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cực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từ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cộng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đồng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628650" lvl="1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TCB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: Mega Campaign; Check in new HO</a:t>
            </a:r>
          </a:p>
          <a:p>
            <a:pPr marL="628650" lvl="1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VCB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Chương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trình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Tinh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mắt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hái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lộc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; VCB dự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kiến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phát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hành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2,77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tỷ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cổ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phiếu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trở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thành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quán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quân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vốn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lệ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ngành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628650" lvl="1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MSB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: Minigame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Tết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Quý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Mão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Các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ngân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hàng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có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chỉ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số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cảm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xúc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giảm mạnh: TPB, VIB, MBB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thảo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luận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tiêu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cực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xoay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quanh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vấn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đề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giao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dịch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trên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app</a:t>
            </a:r>
          </a:p>
          <a:p>
            <a:pPr marL="628650" lvl="1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TPB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Lỗi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app; 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Nguồn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thu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chính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TPB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sụt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giảm,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nợ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khả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năng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mất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vốn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tăng mạnh</a:t>
            </a:r>
          </a:p>
          <a:p>
            <a:pPr marL="628650" lvl="1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VIB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Lãi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tín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cao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Wingdings" panose="05000000000000000000" pitchFamily="2" charset="2"/>
            </a:endParaRPr>
          </a:p>
          <a:p>
            <a:pPr marL="628650" lvl="1" indent="-171450" algn="just">
              <a:lnSpc>
                <a:spcPct val="130000"/>
              </a:lnSpc>
              <a:buClr>
                <a:srgbClr val="00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100" b="1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MBB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Mất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tiền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tài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khoản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; </a:t>
            </a:r>
            <a:r>
              <a:rPr lang="en-US" sz="1100" dirty="0" err="1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Lỗi</a:t>
            </a:r>
            <a:r>
              <a:rPr lang="en-US" sz="1100" dirty="0">
                <a:solidFill>
                  <a:srgbClr val="00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Wingdings" panose="05000000000000000000" pitchFamily="2" charset="2"/>
              </a:rPr>
              <a:t> app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714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82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535659"/>
      </a:dk2>
      <a:lt2>
        <a:srgbClr val="E7E6E6"/>
      </a:lt2>
      <a:accent1>
        <a:srgbClr val="EC1A24"/>
      </a:accent1>
      <a:accent2>
        <a:srgbClr val="F11C25"/>
      </a:accent2>
      <a:accent3>
        <a:srgbClr val="BC0413"/>
      </a:accent3>
      <a:accent4>
        <a:srgbClr val="F15560"/>
      </a:accent4>
      <a:accent5>
        <a:srgbClr val="F58F96"/>
      </a:accent5>
      <a:accent6>
        <a:srgbClr val="C21807"/>
      </a:accent6>
      <a:hlink>
        <a:srgbClr val="CA181F"/>
      </a:hlink>
      <a:folHlink>
        <a:srgbClr val="7F7F7F"/>
      </a:folHlink>
    </a:clrScheme>
    <a:fontScheme name="Custom 4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TCB Template_Full_June 2021_to IT.pptx" id="{A96548D2-0A30-44C0-87F3-194764B765AF}" vid="{8DEB2DE5-6C1E-4C9E-BE8F-211F6AA629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zzmetrics">
    <a:dk1>
      <a:srgbClr val="5F5F5F"/>
    </a:dk1>
    <a:lt1>
      <a:srgbClr val="FFFFFF"/>
    </a:lt1>
    <a:dk2>
      <a:srgbClr val="000000"/>
    </a:dk2>
    <a:lt2>
      <a:srgbClr val="707276"/>
    </a:lt2>
    <a:accent1>
      <a:srgbClr val="E28026"/>
    </a:accent1>
    <a:accent2>
      <a:srgbClr val="92D05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uzzmetrics">
    <a:dk1>
      <a:srgbClr val="5F5F5F"/>
    </a:dk1>
    <a:lt1>
      <a:srgbClr val="FFFFFF"/>
    </a:lt1>
    <a:dk2>
      <a:srgbClr val="000000"/>
    </a:dk2>
    <a:lt2>
      <a:srgbClr val="707276"/>
    </a:lt2>
    <a:accent1>
      <a:srgbClr val="E28026"/>
    </a:accent1>
    <a:accent2>
      <a:srgbClr val="92D05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6508</TotalTime>
  <Words>8504</Words>
  <Application>Microsoft Office PowerPoint</Application>
  <PresentationFormat>Widescreen</PresentationFormat>
  <Paragraphs>1479</Paragraphs>
  <Slides>43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2" baseType="lpstr">
      <vt:lpstr>ＭＳ Ｐゴシック</vt:lpstr>
      <vt:lpstr>ＭＳ Ｐゴシック</vt:lpstr>
      <vt:lpstr>Arial</vt:lpstr>
      <vt:lpstr>Calibri</vt:lpstr>
      <vt:lpstr>Courier New</vt:lpstr>
      <vt:lpstr>DINProVN</vt:lpstr>
      <vt:lpstr>Helvetica</vt:lpstr>
      <vt:lpstr>Helvetica </vt:lpstr>
      <vt:lpstr>Helvetica Neue</vt:lpstr>
      <vt:lpstr>Hevetica</vt:lpstr>
      <vt:lpstr>Sarabun</vt:lpstr>
      <vt:lpstr>Segoe UI</vt:lpstr>
      <vt:lpstr>Segoe UI Historic</vt:lpstr>
      <vt:lpstr>Times New Roman</vt:lpstr>
      <vt:lpstr>Verdana</vt:lpstr>
      <vt:lpstr>VNE1</vt:lpstr>
      <vt:lpstr>Wingdings</vt:lpstr>
      <vt:lpstr>Office Theme</vt:lpstr>
      <vt:lpstr>Chart</vt:lpstr>
      <vt:lpstr>BÁO CÁO THEO DÕI SỨC KHỎE THƯƠNG HIỆU TRÊN MẠNG XÃ HỘI</vt:lpstr>
      <vt:lpstr>PowerPoint Presentation</vt:lpstr>
      <vt:lpstr>PowerPoint Presentation</vt:lpstr>
      <vt:lpstr>PHÂN TÍCH NGÀNH NGÂN HÀNG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VỀ NGÂN HÀNG TECHCOMBANK</vt:lpstr>
      <vt:lpstr>PowerPoint Presentation</vt:lpstr>
      <vt:lpstr>PowerPoint Presentation</vt:lpstr>
      <vt:lpstr>PowerPoint Presentation</vt:lpstr>
      <vt:lpstr>PHÂN TÍCH TÁM NGÂN HÀNG ĐỐI THỦ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CHIẾN DỊCH NỔI BẬT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SỰ VỤ NỔI BẬT</vt:lpstr>
      <vt:lpstr>PowerPoint Presentation</vt:lpstr>
      <vt:lpstr>PowerPoint Presentation</vt:lpstr>
      <vt:lpstr>PowerPoint Presentation</vt:lpstr>
      <vt:lpstr>PHƯƠNG PHÁP THỰC HIỆN BÁO CÁO VÀ CHÚ THÍCH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 Title Goes Here</dc:title>
  <dc:subject/>
  <dc:creator>Nhien MKT. Le Bui An</dc:creator>
  <cp:keywords/>
  <dc:description/>
  <cp:lastModifiedBy>User</cp:lastModifiedBy>
  <cp:revision>122</cp:revision>
  <dcterms:created xsi:type="dcterms:W3CDTF">2023-01-30T02:53:55Z</dcterms:created>
  <dcterms:modified xsi:type="dcterms:W3CDTF">2023-05-23T09:15:33Z</dcterms:modified>
  <cp:category/>
</cp:coreProperties>
</file>